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422" r:id="rId3"/>
    <p:sldId id="488" r:id="rId4"/>
    <p:sldId id="491" r:id="rId5"/>
    <p:sldId id="492" r:id="rId6"/>
    <p:sldId id="493" r:id="rId7"/>
    <p:sldId id="385" r:id="rId8"/>
    <p:sldId id="387" r:id="rId9"/>
    <p:sldId id="393" r:id="rId10"/>
    <p:sldId id="417" r:id="rId11"/>
    <p:sldId id="451" r:id="rId12"/>
    <p:sldId id="448" r:id="rId13"/>
    <p:sldId id="449" r:id="rId14"/>
    <p:sldId id="450" r:id="rId15"/>
    <p:sldId id="447" r:id="rId16"/>
    <p:sldId id="425" r:id="rId17"/>
    <p:sldId id="424" r:id="rId18"/>
    <p:sldId id="376" r:id="rId19"/>
    <p:sldId id="320" r:id="rId20"/>
    <p:sldId id="325" r:id="rId21"/>
    <p:sldId id="328" r:id="rId22"/>
    <p:sldId id="428" r:id="rId23"/>
    <p:sldId id="433" r:id="rId24"/>
    <p:sldId id="432" r:id="rId25"/>
    <p:sldId id="444" r:id="rId26"/>
    <p:sldId id="482" r:id="rId27"/>
    <p:sldId id="470" r:id="rId28"/>
    <p:sldId id="404" r:id="rId29"/>
    <p:sldId id="435" r:id="rId30"/>
    <p:sldId id="436" r:id="rId31"/>
    <p:sldId id="437" r:id="rId32"/>
    <p:sldId id="438" r:id="rId33"/>
    <p:sldId id="439" r:id="rId34"/>
    <p:sldId id="441" r:id="rId35"/>
    <p:sldId id="443" r:id="rId36"/>
    <p:sldId id="446" r:id="rId37"/>
    <p:sldId id="453" r:id="rId38"/>
    <p:sldId id="454" r:id="rId39"/>
    <p:sldId id="456" r:id="rId40"/>
    <p:sldId id="457" r:id="rId41"/>
    <p:sldId id="461" r:id="rId42"/>
    <p:sldId id="462" r:id="rId43"/>
    <p:sldId id="484" r:id="rId44"/>
    <p:sldId id="442" r:id="rId45"/>
    <p:sldId id="494" r:id="rId46"/>
    <p:sldId id="467" r:id="rId47"/>
    <p:sldId id="465" r:id="rId48"/>
    <p:sldId id="466" r:id="rId49"/>
    <p:sldId id="476" r:id="rId50"/>
    <p:sldId id="477" r:id="rId51"/>
    <p:sldId id="468" r:id="rId52"/>
    <p:sldId id="469" r:id="rId53"/>
    <p:sldId id="500" r:id="rId54"/>
    <p:sldId id="479" r:id="rId55"/>
    <p:sldId id="480" r:id="rId56"/>
    <p:sldId id="481" r:id="rId57"/>
    <p:sldId id="475" r:id="rId58"/>
    <p:sldId id="483" r:id="rId59"/>
    <p:sldId id="485" r:id="rId60"/>
    <p:sldId id="486" r:id="rId61"/>
    <p:sldId id="402" r:id="rId62"/>
    <p:sldId id="487" r:id="rId63"/>
    <p:sldId id="445" r:id="rId64"/>
    <p:sldId id="403" r:id="rId65"/>
    <p:sldId id="452" r:id="rId66"/>
    <p:sldId id="471" r:id="rId67"/>
    <p:sldId id="472" r:id="rId68"/>
    <p:sldId id="499" r:id="rId69"/>
    <p:sldId id="495" r:id="rId70"/>
    <p:sldId id="496" r:id="rId71"/>
    <p:sldId id="497" r:id="rId72"/>
    <p:sldId id="498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CC"/>
    <a:srgbClr val="FF6600"/>
    <a:srgbClr val="0000FF"/>
    <a:srgbClr val="8E0000"/>
    <a:srgbClr val="CC00FF"/>
    <a:srgbClr val="008000"/>
    <a:srgbClr val="000000"/>
    <a:srgbClr val="FDAC35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40" autoAdjust="0"/>
    <p:restoredTop sz="93143" autoAdjust="0"/>
  </p:normalViewPr>
  <p:slideViewPr>
    <p:cSldViewPr>
      <p:cViewPr varScale="1">
        <p:scale>
          <a:sx n="74" d="100"/>
          <a:sy n="74" d="100"/>
        </p:scale>
        <p:origin x="-162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3269F-9E4F-414A-90A5-CFE999613A79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2CCB2-A25B-411E-9064-98A497EF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FA809-B33A-4709-B5EA-41E98BF6BF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F21D2-48CC-41D3-9D1E-1764E36C135F}" type="datetime1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3A7A-4F92-4E09-B5F3-8AD731F070F4}" type="datetime1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7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7E0D-47BB-4ECA-AFD5-8EE55B8EC179}" type="datetime1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5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D160-6705-4B7A-9818-2D8C1D2FC2AB}" type="datetime1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8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55BA-7737-48E9-8A70-C1C434989387}" type="datetime1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7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B9D06-FDDA-49FF-B72F-A8EF2EBD9717}" type="datetime1">
              <a:rPr lang="en-US" smtClean="0"/>
              <a:t>12/5/2015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7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2AB92-3B69-4743-83C2-937CF7AF1E07}" type="datetime1">
              <a:rPr lang="en-US" smtClean="0"/>
              <a:t>12/5/2015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1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53092-27DC-4C60-92AC-B5BEBA5A3A5E}" type="datetime1">
              <a:rPr lang="en-US" smtClean="0"/>
              <a:t>12/5/2015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0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123E5-586D-48AE-BAA2-6A5BFF3E96ED}" type="datetime1">
              <a:rPr lang="en-US" smtClean="0"/>
              <a:t>12/5/2015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7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30B-7B38-4932-8543-E7E50AC37C0E}" type="datetime1">
              <a:rPr lang="en-US" smtClean="0"/>
              <a:t>12/5/2015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ADDF-664D-4870-81DD-E11505D166F1}" type="datetime1">
              <a:rPr lang="en-US" smtClean="0"/>
              <a:t>12/5/2015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2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B71C0-2AFE-431D-94A5-24479BE51119}" type="datetime1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9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9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739775"/>
            <a:ext cx="8839200" cy="2536825"/>
          </a:xfrm>
        </p:spPr>
        <p:txBody>
          <a:bodyPr>
            <a:normAutofit/>
          </a:bodyPr>
          <a:lstStyle/>
          <a:p>
            <a:r>
              <a:rPr lang="en-US" dirty="0" smtClean="0"/>
              <a:t>Barium Tagging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Solid Xenon </a:t>
            </a:r>
            <a:r>
              <a:rPr lang="en-US" dirty="0" smtClean="0"/>
              <a:t>for nEXO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Tim Walton</a:t>
            </a:r>
          </a:p>
          <a:p>
            <a:r>
              <a:rPr lang="en-US" dirty="0"/>
              <a:t>PhD </a:t>
            </a:r>
            <a:r>
              <a:rPr lang="en-US" dirty="0" smtClean="0"/>
              <a:t>Defense</a:t>
            </a:r>
          </a:p>
          <a:p>
            <a:r>
              <a:rPr lang="en-US" dirty="0" smtClean="0"/>
              <a:t>2015-12-08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38480" y="5320604"/>
            <a:ext cx="126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committee: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5688987"/>
            <a:ext cx="376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William Fairbank          Robert Wilson</a:t>
            </a:r>
          </a:p>
          <a:p>
            <a:r>
              <a:rPr lang="en-US" dirty="0" smtClean="0"/>
              <a:t>Bruce Berger                 Alan Van </a:t>
            </a:r>
            <a:r>
              <a:rPr lang="en-US" dirty="0" err="1" smtClean="0"/>
              <a:t>Orden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76" y="3373208"/>
            <a:ext cx="1063414" cy="1483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09460"/>
            <a:ext cx="1424326" cy="1210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75899"/>
            <a:ext cx="1315011" cy="1309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81" y="5320604"/>
            <a:ext cx="1294204" cy="1294204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802674" y="44196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99408" y="5760831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33154" y="32004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33827"/>
            <a:ext cx="6631900" cy="47118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77440" y="821871"/>
            <a:ext cx="6601420" cy="48006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6554" y="875381"/>
            <a:ext cx="14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Liquid Xenon</a:t>
            </a:r>
            <a:endParaRPr lang="en-US" b="1" i="1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5334000"/>
            <a:ext cx="1828800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Avalanche Photo Diodes (APDs) for </a:t>
            </a:r>
            <a:r>
              <a:rPr lang="en-US" b="1" dirty="0" smtClean="0">
                <a:solidFill>
                  <a:srgbClr val="C00000"/>
                </a:solidFill>
              </a:rPr>
              <a:t>scintillation light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9600" y="6072664"/>
            <a:ext cx="263835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CC"/>
                </a:solidFill>
              </a:rPr>
              <a:t>Drift time gives z-position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26" y="3048000"/>
            <a:ext cx="1828800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Cross-hatched “u” and “v” wires give x-y position, u-wires collect </a:t>
            </a:r>
            <a:r>
              <a:rPr lang="en-US" b="1" dirty="0" smtClean="0">
                <a:solidFill>
                  <a:srgbClr val="C00000"/>
                </a:solidFill>
              </a:rPr>
              <a:t>ionized charge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71600" y="76199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EXO-200 Time Projection Chamber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5200" y="6452482"/>
            <a:ext cx="480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(time between scintillation and charge detection)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66" y="3886200"/>
            <a:ext cx="3880257" cy="2590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0"/>
            <a:ext cx="7233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EXO-200 Results:</a:t>
            </a: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lang="en-US" sz="3600" dirty="0" smtClean="0">
                <a:solidFill>
                  <a:srgbClr val="0000FF"/>
                </a:solidFill>
              </a:rPr>
              <a:t>2</a:t>
            </a:r>
            <a:r>
              <a:rPr lang="el-GR" sz="3600" dirty="0" smtClean="0">
                <a:solidFill>
                  <a:srgbClr val="0000FF"/>
                </a:solidFill>
              </a:rPr>
              <a:t>νββ</a:t>
            </a:r>
            <a:r>
              <a:rPr lang="en-US" sz="3600" dirty="0" smtClean="0">
                <a:solidFill>
                  <a:srgbClr val="0000FF"/>
                </a:solidFill>
              </a:rPr>
              <a:t> Measurement</a:t>
            </a:r>
            <a:endParaRPr lang="en-US" sz="3600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62000"/>
            <a:ext cx="6755398" cy="3124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8532" y="4572000"/>
                <a:ext cx="4267200" cy="3901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l-GR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 smtClean="0">
                        <a:solidFill>
                          <a:srgbClr val="0000CC"/>
                        </a:solidFill>
                        <a:latin typeface="Cambria Math"/>
                      </a:rPr>
                      <m:t> = </m:t>
                    </m:r>
                  </m:oMath>
                </a14:m>
                <a:r>
                  <a:rPr lang="en-US" sz="1600" b="1" dirty="0">
                    <a:solidFill>
                      <a:srgbClr val="0000CC"/>
                    </a:solidFill>
                  </a:rPr>
                  <a:t>(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2.165 ± 0.016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stat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. ± 0.059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sys.)×10</a:t>
                </a:r>
                <a:r>
                  <a:rPr lang="en-US" sz="1600" b="1" baseline="30000" dirty="0">
                    <a:solidFill>
                      <a:srgbClr val="0000CC"/>
                    </a:solidFill>
                  </a:rPr>
                  <a:t>21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 </a:t>
                </a:r>
                <a:r>
                  <a:rPr lang="en-US" sz="1600" b="1" dirty="0" err="1" smtClean="0">
                    <a:solidFill>
                      <a:srgbClr val="0000CC"/>
                    </a:solidFill>
                  </a:rPr>
                  <a:t>yr</a:t>
                </a:r>
                <a:endParaRPr lang="en-US" sz="1600" b="1" dirty="0" smtClean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32" y="4572000"/>
                <a:ext cx="4267200" cy="390107"/>
              </a:xfrm>
              <a:prstGeom prst="rect">
                <a:avLst/>
              </a:prstGeom>
              <a:blipFill rotWithShape="1">
                <a:blip r:embed="rId4"/>
                <a:stretch>
                  <a:fillRect r="-142" b="-895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4520699" y="4978435"/>
            <a:ext cx="0" cy="5536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20699" y="5532120"/>
            <a:ext cx="1169402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0600" y="3904755"/>
            <a:ext cx="396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Phys. Rev. C </a:t>
            </a:r>
            <a:r>
              <a:rPr lang="en-US" b="1" dirty="0"/>
              <a:t>89</a:t>
            </a:r>
            <a:r>
              <a:rPr lang="en-US" dirty="0"/>
              <a:t>, 015502 (2014)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8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44" y="3200400"/>
            <a:ext cx="56991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9027" y="6412468"/>
            <a:ext cx="236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 </a:t>
            </a:r>
            <a:r>
              <a:rPr lang="en-US" b="1" dirty="0" smtClean="0"/>
              <a:t>510</a:t>
            </a:r>
            <a:r>
              <a:rPr lang="en-US" dirty="0" smtClean="0"/>
              <a:t>, 229 (2014)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3383"/>
          <a:stretch/>
        </p:blipFill>
        <p:spPr>
          <a:xfrm>
            <a:off x="13077" y="546876"/>
            <a:ext cx="7458798" cy="230538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719100"/>
              </p:ext>
            </p:extLst>
          </p:nvPr>
        </p:nvGraphicFramePr>
        <p:xfrm>
          <a:off x="6172200" y="3345865"/>
          <a:ext cx="2473325" cy="1479552"/>
        </p:xfrm>
        <a:graphic>
          <a:graphicData uri="http://schemas.openxmlformats.org/drawingml/2006/table">
            <a:tbl>
              <a:tblPr/>
              <a:tblGrid>
                <a:gridCol w="1711325"/>
                <a:gridCol w="762000"/>
              </a:tblGrid>
              <a:tr h="3698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# Events from Fit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Backgrounds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31.1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</a:t>
                      </a:r>
                      <a:r>
                        <a:rPr kumimoji="0" lang="el-G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νββ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decay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9.9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Total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41.0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474629" y="0"/>
            <a:ext cx="584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EXO-200 Results:</a:t>
            </a: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lang="en-US" sz="3600" dirty="0" smtClean="0">
                <a:solidFill>
                  <a:srgbClr val="FF0000"/>
                </a:solidFill>
              </a:rPr>
              <a:t>0</a:t>
            </a:r>
            <a:r>
              <a:rPr lang="el-GR" sz="3600" dirty="0" smtClean="0">
                <a:solidFill>
                  <a:srgbClr val="FF0000"/>
                </a:solidFill>
              </a:rPr>
              <a:t>νββ</a:t>
            </a:r>
            <a:r>
              <a:rPr lang="en-US" sz="3600" dirty="0" smtClean="0">
                <a:solidFill>
                  <a:srgbClr val="FF0000"/>
                </a:solidFill>
              </a:rPr>
              <a:t> Search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077" y="546876"/>
            <a:ext cx="215523" cy="274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36641" y="4876800"/>
                <a:ext cx="3078899" cy="8831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>
                        <a:solidFill>
                          <a:srgbClr val="C0000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sz="1600" b="1" dirty="0" smtClean="0">
                    <a:solidFill>
                      <a:srgbClr val="C00000"/>
                    </a:solidFill>
                  </a:rPr>
                  <a:t>1.1×10</a:t>
                </a:r>
                <a:r>
                  <a:rPr lang="en-US" sz="1600" b="1" baseline="30000" dirty="0" smtClean="0">
                    <a:solidFill>
                      <a:srgbClr val="C00000"/>
                    </a:solidFill>
                  </a:rPr>
                  <a:t>25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yr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(90% CL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)</a:t>
                </a:r>
              </a:p>
              <a:p>
                <a:pPr algn="ctr"/>
                <a:r>
                  <a:rPr lang="en-US" sz="1600" dirty="0" smtClean="0"/>
                  <a:t>Effective </a:t>
                </a:r>
                <a:r>
                  <a:rPr lang="en-US" sz="1600" dirty="0"/>
                  <a:t>Majorana neutrino </a:t>
                </a:r>
                <a:r>
                  <a:rPr lang="en-US" sz="1600" dirty="0" smtClean="0"/>
                  <a:t>mass:</a:t>
                </a:r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sz="1600" b="1" i="1" baseline="-25000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&lt; 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190-450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meV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641" y="4876800"/>
                <a:ext cx="3078899" cy="883190"/>
              </a:xfrm>
              <a:prstGeom prst="rect">
                <a:avLst/>
              </a:prstGeom>
              <a:blipFill rotWithShape="1">
                <a:blip r:embed="rId4"/>
                <a:stretch>
                  <a:fillRect b="-675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6200000">
            <a:off x="3297782" y="2190749"/>
            <a:ext cx="266699" cy="205740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31131" y="2819400"/>
            <a:ext cx="0" cy="2421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05200" y="2831068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Zoom into ±2</a:t>
            </a:r>
            <a:r>
              <a:rPr lang="el-GR" i="1" dirty="0" smtClean="0">
                <a:solidFill>
                  <a:srgbClr val="FF0000"/>
                </a:solidFill>
              </a:rPr>
              <a:t>σ</a:t>
            </a:r>
            <a:r>
              <a:rPr lang="en-US" i="1" dirty="0" smtClean="0">
                <a:solidFill>
                  <a:srgbClr val="FF0000"/>
                </a:solidFill>
              </a:rPr>
              <a:t> region of interest</a:t>
            </a:r>
            <a:endParaRPr lang="en-US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096000" y="6101593"/>
                <a:ext cx="302702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KamLAND ZEN: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b="1" dirty="0" smtClean="0">
                    <a:solidFill>
                      <a:srgbClr val="7030A0"/>
                    </a:solidFill>
                  </a:rPr>
                  <a:t>1.9×10</a:t>
                </a:r>
                <a:r>
                  <a:rPr lang="en-US" b="1" baseline="30000" dirty="0" smtClean="0">
                    <a:solidFill>
                      <a:srgbClr val="7030A0"/>
                    </a:solidFill>
                  </a:rPr>
                  <a:t>25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yr</a:t>
                </a:r>
                <a:r>
                  <a:rPr lang="en-US" b="1" dirty="0">
                    <a:solidFill>
                      <a:srgbClr val="7030A0"/>
                    </a:solidFill>
                  </a:rPr>
                  <a:t> (90% CL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101593"/>
                <a:ext cx="3027028" cy="705001"/>
              </a:xfrm>
              <a:prstGeom prst="rect">
                <a:avLst/>
              </a:prstGeom>
              <a:blipFill rotWithShape="1">
                <a:blip r:embed="rId5"/>
                <a:stretch>
                  <a:fillRect l="-1610" t="-4310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09600" y="736351"/>
            <a:ext cx="304800" cy="170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979444" y="2658933"/>
            <a:ext cx="152400" cy="245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34200" y="609600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2476" y="684522"/>
            <a:ext cx="3054869" cy="1144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86200" y="646331"/>
            <a:ext cx="152400" cy="42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6200" y="1699566"/>
            <a:ext cx="2973393" cy="205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1524000"/>
            <a:ext cx="1014369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0417" y="656695"/>
            <a:ext cx="15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2 years of data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780344"/>
            <a:ext cx="3156144" cy="10485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002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5266914" cy="5182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334000" y="2438400"/>
            <a:ext cx="466314" cy="0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08781" y="1606897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(2019) EXO-200 sensitivity in “Quasi-degenerate” region of neutrino masses.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486400" y="28956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14400" y="2895600"/>
            <a:ext cx="467880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571714" y="3044209"/>
                <a:ext cx="32088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Measurement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b="1" i="1" baseline="-25000">
                            <a:solidFill>
                              <a:schemeClr val="tx1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dirty="0" smtClean="0"/>
                  <a:t> could determine mass hierarchy if below this region.</a:t>
                </a:r>
              </a:p>
              <a:p>
                <a:r>
                  <a:rPr lang="en-US" dirty="0" smtClean="0"/>
                  <a:t>But need bigger detector…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14" y="3044209"/>
                <a:ext cx="3208867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711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094644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Normal Hierarchy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4444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Inverted Hierarchy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4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2" y="693086"/>
            <a:ext cx="7416860" cy="556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0032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2819400" y="914400"/>
            <a:ext cx="3733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1905000"/>
            <a:ext cx="3657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88802" y="52595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Successor to EXO-200:  </a:t>
            </a:r>
            <a:r>
              <a:rPr lang="en-US" sz="2200" dirty="0" smtClean="0">
                <a:solidFill>
                  <a:srgbClr val="FF0000"/>
                </a:solidFill>
              </a:rPr>
              <a:t>~5-ton enriched LXe TPC </a:t>
            </a:r>
            <a:r>
              <a:rPr lang="en-US" sz="2200" dirty="0" smtClean="0"/>
              <a:t>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5114972" y="3962400"/>
            <a:ext cx="303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EXO-200:  170 kg enriched LXe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2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84" y="-1127864"/>
            <a:ext cx="6312024" cy="4196824"/>
          </a:xfrm>
          <a:prstGeom prst="rect">
            <a:avLst/>
          </a:prstGeom>
        </p:spPr>
      </p:pic>
      <p:sp>
        <p:nvSpPr>
          <p:cNvPr id="2051" name="Rectangle 3"/>
          <p:cNvSpPr>
            <a:spLocks/>
          </p:cNvSpPr>
          <p:nvPr/>
        </p:nvSpPr>
        <p:spPr bwMode="auto">
          <a:xfrm>
            <a:off x="539552" y="1626176"/>
            <a:ext cx="7776864" cy="52592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25400" tIns="25400" rIns="25400" bIns="25400"/>
          <a:lstStyle/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Alabama, Tuscaloosa AL,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Didberidze, M Hughes, A Piepke, R Tsang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Bern, Switzerland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Delaquis, R Gornea</a:t>
            </a:r>
            <a:r>
              <a:rPr lang="en-US" altLang="en-US" sz="900" baseline="300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†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J-L Vuilleumier	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	</a:t>
            </a:r>
            <a:r>
              <a:rPr lang="en-US" altLang="en-US" sz="900" baseline="300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†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Now at Carleton University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Brookhaven National Laboratory, Upton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 Chiu, G De Geronimo, S Li, V Radeka, T Rao, G Smith, T Tsang, B Yu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California Institute of Technology, Pasadena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Vogel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Carleton University, Ottawa ON,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Y Baribeau, V Basque, M Bowcock, M Dunford, M Facina, R Gornea, K Graham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Gravelle, R Killick, T Koffas, C 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Licciardi, K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McFarlane, R Schnarr, D Sinclair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Colorado State University, Fort Collins CO,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 Chambers, A Craycraft, W Fairbank Jr., T Walton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Drexel University, Philadelphia PA,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MJ Dolinski, YH Lin, E Smith, T Winick, Y-R Yen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Duke University, Durham NC,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PS Barbeau, G Swift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Erlangen-Nuremberg, Erlangen, Germany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G Anton, R Bayerlein, J Hoessl, P Hufschmidt, A Jamil, T Michel, T Ziegler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IBS Center for Underground Physics, Daejeon, South Korea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DS Leonard</a:t>
            </a:r>
            <a:endParaRPr lang="en-US" altLang="en-US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IHEP Beijing, People</a:t>
            </a:r>
            <a:r>
              <a:rPr lang="ja-JP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MS PGothic" pitchFamily="34" charset="-128"/>
                <a:cs typeface="DejaVu Serif" panose="02060603050605020204" pitchFamily="18" charset="0"/>
                <a:sym typeface="Arial" pitchFamily="34" charset="0"/>
              </a:rPr>
              <a:t>’</a:t>
            </a:r>
            <a:r>
              <a:rPr lang="en-US" altLang="ja-JP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Republic of China — </a:t>
            </a:r>
            <a:r>
              <a:rPr lang="en-US" altLang="ja-JP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G Cao, W Cen, X Jiang, H Li, Z Ning, X Sun,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Tolba</a:t>
            </a:r>
            <a:r>
              <a:rPr lang="en-US" altLang="ja-JP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W Wei, L Wen, W Wu, J Zhao</a:t>
            </a:r>
            <a:endParaRPr lang="en-US" altLang="ja-JP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Illinois, Urbana-Champaign IL,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 Beck, M Coon, J Walton, L Yang</a:t>
            </a:r>
            <a:endParaRPr lang="en-US" altLang="ja-JP" sz="900" dirty="0">
              <a:solidFill>
                <a:schemeClr val="tx1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Indiana University, Bloomington IN,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JB Albert, S Daugherty, TN Johnson, LJ Kaufman, G Visser, J Zettlemoyer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California, Irvine, Irvine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 Moe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ITEP Moscow, Russia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V Belov, A Burenkov, M Danilov, A Dolgolenko, A Karelin, A Kobyakin, A Kuchenkov, V Stekhanov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 Zeldovich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Laurentian University, Sudbury ON,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B Cleveland, A Der Mesrobian-Kabakian, J Farine, B Mong, U Wichoski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Lawrence Livermore National Laboratory, Livermore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 Alford, J Brodsky, M Heffner, G Holtmeier, A House, M Johnson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Sangiorgio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Massachusetts, Amherst MA, USA — </a:t>
            </a:r>
            <a:r>
              <a:rPr lang="en-US" altLang="en-US" sz="900" dirty="0"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 Dalmasson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S Feyzbakhsh, S Johnston, J King, A Pocar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McGill University, Montreal PQ,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Brunner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Oak Ridge National Laboratory, Oak Ridge TN,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 Fabris, D Hornback, RJ Newby, K Ziock</a:t>
            </a:r>
            <a:endParaRPr lang="en-US" altLang="en-US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Rensselaer Polytechnic Institute, Troy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E Brown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SLAC National Accelerator Laboratory, Menlo Park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Daniels,- K Fouts, G Haller, R Herbst, M Kwiatkowski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Nishimura, A Odian, M Oriunno, PC 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Rowson, K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Skarpaas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South Dakota, Vermillion SD,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 MacLellan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Stanford University, Stanford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 DeVoe, D Fudenberg, G Gratta, M Jewell, S Kravitz, D Moore, I Ostrovskiy, A Schubert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Twelker, M Weber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Stony Brook University, SUNY, </a:t>
            </a:r>
            <a:r>
              <a:rPr lang="en-US" altLang="en-US" sz="900" dirty="0" err="1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StonyBrook</a:t>
            </a: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Kumar, O Njoya, M Tarka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Technical University of Munich, Garching, Germany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Fierlinger, M Marino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TRIUMF, Vancouver BC,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 Dilling, P Gumplinger, R Krücken, F Retière, V Strickland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endParaRPr lang="en-US" altLang="en-US" sz="900" dirty="0">
              <a:solidFill>
                <a:schemeClr val="tx1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" y="27087"/>
            <a:ext cx="1839868" cy="159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/>
          </p:cNvSpPr>
          <p:nvPr/>
        </p:nvSpPr>
        <p:spPr bwMode="auto">
          <a:xfrm rot="16200000">
            <a:off x="-1941387" y="3723298"/>
            <a:ext cx="5086898" cy="92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100" tIns="38100" rIns="38100" bIns="38100"/>
          <a:lstStyle/>
          <a:p>
            <a:pPr algn="ctr">
              <a:tabLst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</a:tabLst>
              <a:defRPr/>
            </a:pPr>
            <a:r>
              <a:rPr 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sym typeface="Candara Bold" charset="0"/>
              </a:rPr>
              <a:t>The nEXO Collaboration    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04037" y="653703"/>
            <a:ext cx="1116277" cy="548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7083" y="1488963"/>
            <a:ext cx="550185" cy="548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9381" y="2176849"/>
            <a:ext cx="825589" cy="548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04035" y="3147785"/>
            <a:ext cx="1116281" cy="548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0833" y="4127268"/>
            <a:ext cx="842683" cy="548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2205" y="4968579"/>
            <a:ext cx="839939" cy="548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4036" y="5842295"/>
            <a:ext cx="836277" cy="54864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>
            <a:off x="497608" y="1640445"/>
            <a:ext cx="0" cy="5100923"/>
          </a:xfrm>
          <a:prstGeom prst="line">
            <a:avLst/>
          </a:prstGeom>
          <a:solidFill>
            <a:srgbClr val="BBE0E3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783470" y="4267200"/>
            <a:ext cx="4208131" cy="245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1"/>
            <a:ext cx="4569202" cy="5410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35" y="1447800"/>
            <a:ext cx="4360530" cy="2485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8802" y="52595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Successor to EXO-200:  </a:t>
            </a:r>
            <a:r>
              <a:rPr lang="en-US" sz="2200" dirty="0" smtClean="0">
                <a:solidFill>
                  <a:srgbClr val="FF0000"/>
                </a:solidFill>
              </a:rPr>
              <a:t>~5-ton enriched LXe TPC </a:t>
            </a:r>
            <a:r>
              <a:rPr lang="en-US" sz="2200" dirty="0" smtClean="0"/>
              <a:t>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28795" y="3733800"/>
            <a:ext cx="3210005" cy="99966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3471" y="4267200"/>
            <a:ext cx="42081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Ba tagging:</a:t>
            </a:r>
            <a:r>
              <a:rPr lang="en-US" sz="2000" dirty="0" smtClean="0"/>
              <a:t>  identify </a:t>
            </a:r>
            <a:r>
              <a:rPr lang="en-US" sz="2000" dirty="0"/>
              <a:t>barium daughter for complete background elimination</a:t>
            </a:r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sz="2000" b="1" i="1" baseline="3000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+ 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876800" y="5706070"/>
            <a:ext cx="378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Will require grabbing/detecting a single Ba</a:t>
            </a:r>
            <a:r>
              <a:rPr lang="en-US" sz="2000" b="1" i="1" baseline="30000" dirty="0" smtClean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 out of a macroscopic volume of LXe!</a:t>
            </a:r>
            <a:endParaRPr lang="en-US" sz="20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30032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5266914" cy="5182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Normal Hierarchy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5257800" y="3657600"/>
            <a:ext cx="161514" cy="10668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86400" y="3814353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nEXO will probe entire Inverted Hierarchy, and well into Normal Hierarchy with Ba tagging.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00400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Inverted Hierarchy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/>
          <a:stretch/>
        </p:blipFill>
        <p:spPr>
          <a:xfrm>
            <a:off x="6463018" y="1884517"/>
            <a:ext cx="2043470" cy="426336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Barium Tagging in Solid Xenon</a:t>
            </a:r>
            <a:endParaRPr lang="en-US" sz="3600" dirty="0"/>
          </a:p>
        </p:txBody>
      </p:sp>
      <p:sp>
        <p:nvSpPr>
          <p:cNvPr id="48" name="Rectangle 47"/>
          <p:cNvSpPr/>
          <p:nvPr/>
        </p:nvSpPr>
        <p:spPr>
          <a:xfrm>
            <a:off x="194812" y="1431392"/>
            <a:ext cx="3386588" cy="42834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n 48"/>
          <p:cNvSpPr/>
          <p:nvPr/>
        </p:nvSpPr>
        <p:spPr>
          <a:xfrm>
            <a:off x="562547" y="2220420"/>
            <a:ext cx="2514600" cy="3230991"/>
          </a:xfrm>
          <a:prstGeom prst="can">
            <a:avLst>
              <a:gd name="adj" fmla="val 2251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n 49"/>
          <p:cNvSpPr/>
          <p:nvPr/>
        </p:nvSpPr>
        <p:spPr>
          <a:xfrm>
            <a:off x="1755194" y="4213620"/>
            <a:ext cx="395417" cy="295516"/>
          </a:xfrm>
          <a:prstGeom prst="can">
            <a:avLst>
              <a:gd name="adj" fmla="val 306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n 52"/>
          <p:cNvSpPr>
            <a:spLocks/>
          </p:cNvSpPr>
          <p:nvPr/>
        </p:nvSpPr>
        <p:spPr>
          <a:xfrm>
            <a:off x="1755194" y="2478706"/>
            <a:ext cx="395417" cy="182880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37000"/>
                </a:schemeClr>
              </a:gs>
              <a:gs pos="35000">
                <a:schemeClr val="dk1">
                  <a:tint val="37000"/>
                  <a:satMod val="300000"/>
                  <a:alpha val="37000"/>
                </a:schemeClr>
              </a:gs>
              <a:gs pos="100000">
                <a:schemeClr val="dk1">
                  <a:tint val="15000"/>
                  <a:satMod val="350000"/>
                  <a:alpha val="37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917169" y="4349923"/>
            <a:ext cx="81431" cy="817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56761" y="4474677"/>
            <a:ext cx="8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Ba</a:t>
            </a:r>
            <a:r>
              <a:rPr lang="en-US" sz="1600" b="1" i="1" baseline="30000" dirty="0" smtClean="0">
                <a:solidFill>
                  <a:srgbClr val="FF0000"/>
                </a:solidFill>
              </a:rPr>
              <a:t>+</a:t>
            </a:r>
            <a:r>
              <a:rPr lang="en-US" sz="1600" b="1" i="1" dirty="0" smtClean="0">
                <a:solidFill>
                  <a:srgbClr val="FF0000"/>
                </a:solidFill>
              </a:rPr>
              <a:t> ion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1493" y="4016202"/>
            <a:ext cx="98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olid Xe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547271" y="4246722"/>
            <a:ext cx="245275" cy="11675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Explosion 2 61"/>
          <p:cNvSpPr/>
          <p:nvPr/>
        </p:nvSpPr>
        <p:spPr>
          <a:xfrm>
            <a:off x="1825005" y="4721584"/>
            <a:ext cx="312773" cy="314554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167981" y="4574953"/>
            <a:ext cx="8661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O</a:t>
            </a:r>
            <a:r>
              <a:rPr lang="en-US" sz="1600" b="1" i="1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nbb</a:t>
            </a:r>
            <a:r>
              <a:rPr lang="en-US" sz="1600" b="1" i="1" dirty="0" smtClean="0">
                <a:solidFill>
                  <a:srgbClr val="FF0000"/>
                </a:solidFill>
              </a:rPr>
              <a:t> decay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4" name="Can 63"/>
          <p:cNvSpPr>
            <a:spLocks/>
          </p:cNvSpPr>
          <p:nvPr/>
        </p:nvSpPr>
        <p:spPr>
          <a:xfrm>
            <a:off x="1755193" y="1846836"/>
            <a:ext cx="395417" cy="73152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1954877" y="4452854"/>
            <a:ext cx="0" cy="413407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33379" y="2857684"/>
            <a:ext cx="105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liquid Xe TPC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15170" y="1419138"/>
            <a:ext cx="135165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Cold probe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3438658" y="838200"/>
            <a:ext cx="2542501" cy="5838908"/>
            <a:chOff x="3438658" y="513431"/>
            <a:chExt cx="2542501" cy="5838908"/>
          </a:xfrm>
        </p:grpSpPr>
        <p:sp>
          <p:nvSpPr>
            <p:cNvPr id="69" name="Can 68"/>
            <p:cNvSpPr/>
            <p:nvPr/>
          </p:nvSpPr>
          <p:spPr>
            <a:xfrm>
              <a:off x="3893746" y="5141723"/>
              <a:ext cx="1559638" cy="841284"/>
            </a:xfrm>
            <a:prstGeom prst="can">
              <a:avLst>
                <a:gd name="adj" fmla="val 5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an 69"/>
            <p:cNvSpPr/>
            <p:nvPr/>
          </p:nvSpPr>
          <p:spPr>
            <a:xfrm>
              <a:off x="3893746" y="1126093"/>
              <a:ext cx="1559638" cy="4405287"/>
            </a:xfrm>
            <a:prstGeom prst="can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61000"/>
                  </a:schemeClr>
                </a:gs>
                <a:gs pos="35000">
                  <a:schemeClr val="dk1">
                    <a:tint val="37000"/>
                    <a:satMod val="300000"/>
                    <a:alpha val="61000"/>
                  </a:schemeClr>
                </a:gs>
                <a:gs pos="100000">
                  <a:schemeClr val="dk1">
                    <a:tint val="15000"/>
                    <a:satMod val="350000"/>
                    <a:alpha val="61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an 70"/>
            <p:cNvSpPr/>
            <p:nvPr/>
          </p:nvSpPr>
          <p:spPr>
            <a:xfrm>
              <a:off x="5203553" y="1050941"/>
              <a:ext cx="136763" cy="373993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7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an 71"/>
            <p:cNvSpPr/>
            <p:nvPr/>
          </p:nvSpPr>
          <p:spPr>
            <a:xfrm>
              <a:off x="4059235" y="1038686"/>
              <a:ext cx="136763" cy="379271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Isosceles Triangle 72"/>
            <p:cNvSpPr>
              <a:spLocks noChangeAspect="1"/>
            </p:cNvSpPr>
            <p:nvPr/>
          </p:nvSpPr>
          <p:spPr>
            <a:xfrm rot="16200000" flipH="1">
              <a:off x="4061270" y="4780135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>
              <a:spLocks noChangeAspect="1"/>
            </p:cNvSpPr>
            <p:nvPr/>
          </p:nvSpPr>
          <p:spPr>
            <a:xfrm rot="5400000">
              <a:off x="5125193" y="4742769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H="1">
              <a:off x="4718158" y="4750694"/>
              <a:ext cx="578889" cy="1219253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4140139" y="4750694"/>
              <a:ext cx="578889" cy="1219253"/>
            </a:xfrm>
            <a:prstGeom prst="straightConnector1">
              <a:avLst/>
            </a:prstGeom>
            <a:ln w="7620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4697623" y="4703599"/>
              <a:ext cx="0" cy="72596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4843801" y="4745884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4389461" y="4707718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4689316" y="1949694"/>
              <a:ext cx="0" cy="2525268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720291" y="1918049"/>
              <a:ext cx="268081" cy="2568840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4381154" y="1910106"/>
              <a:ext cx="268081" cy="2575703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4319917" y="1800796"/>
              <a:ext cx="737291" cy="1093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378234" y="1444559"/>
              <a:ext cx="6159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6"/>
                  </a:solidFill>
                </a:rPr>
                <a:t>CCD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5274006" y="896882"/>
              <a:ext cx="0" cy="390051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4140139" y="830860"/>
              <a:ext cx="0" cy="4032275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273772" y="4521864"/>
              <a:ext cx="852493" cy="1348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365285" y="941427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/>
                <a:t>fiber</a:t>
              </a:r>
              <a:endParaRPr lang="en-US" sz="2000" i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988372" y="5879214"/>
              <a:ext cx="981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US" sz="1800" b="1" i="1" dirty="0" smtClean="0">
                  <a:solidFill>
                    <a:schemeClr val="accent1">
                      <a:lumMod val="75000"/>
                    </a:schemeClr>
                  </a:solidFill>
                </a:rPr>
                <a:t>olid </a:t>
              </a:r>
              <a:r>
                <a:rPr lang="en-US" sz="1800" b="1" i="1" dirty="0" err="1" smtClean="0">
                  <a:solidFill>
                    <a:schemeClr val="accent1">
                      <a:lumMod val="75000"/>
                    </a:schemeClr>
                  </a:solidFill>
                </a:rPr>
                <a:t>Xe</a:t>
              </a:r>
              <a:endParaRPr lang="en-US" sz="20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28432" y="513431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/>
                <a:t>laser</a:t>
              </a:r>
              <a:endParaRPr lang="en-US" sz="2000" i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438658" y="5983007"/>
              <a:ext cx="92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 smtClean="0">
                  <a:solidFill>
                    <a:srgbClr val="FF0000"/>
                  </a:solidFill>
                </a:rPr>
                <a:t>Ba</a:t>
              </a:r>
              <a:r>
                <a:rPr lang="en-US" sz="1800" b="1" i="1" baseline="30000" dirty="0" smtClean="0">
                  <a:solidFill>
                    <a:srgbClr val="FF0000"/>
                  </a:solidFill>
                </a:rPr>
                <a:t>+</a:t>
              </a:r>
              <a:r>
                <a:rPr lang="en-US" sz="1800" b="1" i="1" dirty="0" smtClean="0">
                  <a:solidFill>
                    <a:srgbClr val="FF0000"/>
                  </a:solidFill>
                </a:rPr>
                <a:t> ion</a:t>
              </a:r>
              <a:endParaRPr lang="en-US" sz="20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4642127" y="5637215"/>
              <a:ext cx="154587" cy="1552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4059235" y="1444559"/>
              <a:ext cx="155051" cy="3761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5203553" y="1419138"/>
              <a:ext cx="155051" cy="46756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102580" y="5792490"/>
              <a:ext cx="412614" cy="2667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Straight Arrow Connector 95"/>
          <p:cNvCxnSpPr/>
          <p:nvPr/>
        </p:nvCxnSpPr>
        <p:spPr>
          <a:xfrm>
            <a:off x="5633723" y="2590800"/>
            <a:ext cx="843277" cy="4333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2438400" y="3835915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629400" y="142267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≤ 1 Ba atom in SXe in focused laser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4897" y="6183868"/>
            <a:ext cx="27755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</a:t>
            </a:r>
            <a:r>
              <a:rPr lang="en-US" baseline="30000" dirty="0" smtClean="0">
                <a:solidFill>
                  <a:schemeClr val="bg1"/>
                </a:solidFill>
              </a:rPr>
              <a:t>++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→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 Ba</a:t>
            </a:r>
            <a:r>
              <a:rPr lang="en-US" baseline="30000" dirty="0" smtClean="0">
                <a:solidFill>
                  <a:schemeClr val="bg1"/>
                </a:solidFill>
                <a:sym typeface="Wingdings" panose="05000000000000000000" pitchFamily="2" charset="2"/>
              </a:rPr>
              <a:t>+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 expected in LXe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6019800" y="2341514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2428863"/>
            <a:ext cx="349570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05696" y="2501253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53074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1946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770665" y="2427090"/>
            <a:ext cx="500902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38162" y="2499480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4885540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038205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57503" y="241464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271567" y="2441480"/>
            <a:ext cx="0" cy="161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47268" y="2525675"/>
            <a:ext cx="7892803" cy="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541596" y="24288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40017" y="26193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57400" y="76200"/>
            <a:ext cx="51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Beam</a:t>
            </a:r>
          </a:p>
          <a:p>
            <a:pPr algn="ctr"/>
            <a:r>
              <a:rPr lang="en-US" sz="2400" i="1" dirty="0" smtClean="0"/>
              <a:t>for depositing Ba</a:t>
            </a:r>
            <a:r>
              <a:rPr lang="en-US" sz="2400" i="1" baseline="30000" dirty="0" smtClean="0"/>
              <a:t>+</a:t>
            </a:r>
            <a:r>
              <a:rPr lang="en-US" sz="2400" i="1" dirty="0" smtClean="0"/>
              <a:t> ions into Solid Xenon</a:t>
            </a:r>
            <a:endParaRPr lang="en-US" sz="2400" i="1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661978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780850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072149" y="24380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070570" y="26285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92531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11403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720445" y="2638312"/>
            <a:ext cx="57150" cy="6382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7543800" y="2327312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371600" y="2429814"/>
            <a:ext cx="457200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Direct Access Storage 86"/>
          <p:cNvSpPr/>
          <p:nvPr/>
        </p:nvSpPr>
        <p:spPr>
          <a:xfrm>
            <a:off x="222245" y="2370227"/>
            <a:ext cx="482617" cy="310896"/>
          </a:xfrm>
          <a:prstGeom prst="flowChartMagneticDrum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/>
          <p:cNvSpPr/>
          <p:nvPr/>
        </p:nvSpPr>
        <p:spPr>
          <a:xfrm>
            <a:off x="1930906" y="2395426"/>
            <a:ext cx="457200" cy="291427"/>
          </a:xfrm>
          <a:prstGeom prst="cub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798828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871646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0075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062893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184212" y="219939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257030" y="233695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224645" y="2642871"/>
            <a:ext cx="57150" cy="6337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3048000" y="2331871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905500" y="2453463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24711" y="2434373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486400" y="2438114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400800" y="2426822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8531734" y="2120349"/>
            <a:ext cx="123967" cy="905914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2113" y="1033041"/>
            <a:ext cx="9140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Ba</a:t>
            </a:r>
            <a:r>
              <a:rPr lang="en-US" b="1" baseline="30000" dirty="0" smtClean="0">
                <a:solidFill>
                  <a:srgbClr val="009900"/>
                </a:solidFill>
              </a:rPr>
              <a:t>+</a:t>
            </a:r>
            <a:r>
              <a:rPr lang="en-US" b="1" dirty="0" smtClean="0">
                <a:solidFill>
                  <a:srgbClr val="009900"/>
                </a:solidFill>
              </a:rPr>
              <a:t> ion </a:t>
            </a:r>
          </a:p>
          <a:p>
            <a:r>
              <a:rPr lang="en-US" b="1" dirty="0" smtClean="0">
                <a:solidFill>
                  <a:srgbClr val="009900"/>
                </a:solidFill>
              </a:rPr>
              <a:t>source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2000 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452667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608992" y="1310040"/>
            <a:ext cx="118211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E</a:t>
            </a:r>
            <a:r>
              <a:rPr lang="az-Cyrl-AZ" b="1" dirty="0" smtClean="0">
                <a:solidFill>
                  <a:srgbClr val="009900"/>
                </a:solidFill>
              </a:rPr>
              <a:t>х</a:t>
            </a:r>
            <a:r>
              <a:rPr lang="en-US" b="1" dirty="0" smtClean="0">
                <a:solidFill>
                  <a:srgbClr val="009900"/>
                </a:solidFill>
              </a:rPr>
              <a:t>B</a:t>
            </a:r>
          </a:p>
          <a:p>
            <a:pPr algn="ctr"/>
            <a:r>
              <a:rPr lang="en-US" b="1" dirty="0">
                <a:solidFill>
                  <a:srgbClr val="009900"/>
                </a:solidFill>
              </a:rPr>
              <a:t>m</a:t>
            </a:r>
            <a:r>
              <a:rPr lang="en-US" b="1" dirty="0" smtClean="0">
                <a:solidFill>
                  <a:srgbClr val="009900"/>
                </a:solidFill>
              </a:rPr>
              <a:t>ass filter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154034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888463" y="2521504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7079710" y="2523955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94" idx="6"/>
          </p:cNvCxnSpPr>
          <p:nvPr/>
        </p:nvCxnSpPr>
        <p:spPr>
          <a:xfrm flipV="1">
            <a:off x="7290667" y="2525674"/>
            <a:ext cx="160504" cy="408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5633473" y="1295523"/>
            <a:ext cx="86754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pulsing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plates</a:t>
            </a: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6057870" y="1945987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8000444" y="1288490"/>
            <a:ext cx="10284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Sapphire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Window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8514688" y="1945986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13548"/>
          <a:stretch/>
        </p:blipFill>
        <p:spPr>
          <a:xfrm>
            <a:off x="537536" y="3962399"/>
            <a:ext cx="6816460" cy="2527051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1" name="Straight Arrow Connector 140"/>
          <p:cNvCxnSpPr/>
          <p:nvPr/>
        </p:nvCxnSpPr>
        <p:spPr>
          <a:xfrm flipV="1">
            <a:off x="1012985" y="2703157"/>
            <a:ext cx="0" cy="677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52667" y="3336872"/>
            <a:ext cx="1165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Acceleration/</a:t>
            </a:r>
          </a:p>
          <a:p>
            <a:pPr algn="ctr"/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2709898" y="2703158"/>
            <a:ext cx="0" cy="4654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231935" y="3192558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4258157" y="2703158"/>
            <a:ext cx="0" cy="6777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786613" y="3394347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1581219" y="2671823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161149" y="289458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5" name="Straight Arrow Connector 154"/>
          <p:cNvCxnSpPr/>
          <p:nvPr/>
        </p:nvCxnSpPr>
        <p:spPr>
          <a:xfrm flipV="1">
            <a:off x="3779487" y="2670805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3359417" y="2893564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 flipH="1" flipV="1">
            <a:off x="5643213" y="2695677"/>
            <a:ext cx="137333" cy="30407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5637800" y="299975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6324600" y="2735498"/>
            <a:ext cx="176418" cy="304074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5039264" y="1984463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518448" y="1680232"/>
            <a:ext cx="1041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Decelerator</a:t>
            </a:r>
            <a:endParaRPr lang="en-US" sz="1400" dirty="0"/>
          </a:p>
        </p:txBody>
      </p:sp>
      <p:cxnSp>
        <p:nvCxnSpPr>
          <p:cNvPr id="166" name="Straight Arrow Connector 165"/>
          <p:cNvCxnSpPr/>
          <p:nvPr/>
        </p:nvCxnSpPr>
        <p:spPr>
          <a:xfrm flipH="1">
            <a:off x="3253220" y="1834120"/>
            <a:ext cx="140144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3028938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7543800" y="1802483"/>
            <a:ext cx="163723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6761804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153697" y="2934865"/>
            <a:ext cx="0" cy="45948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6573257" y="3394347"/>
            <a:ext cx="1188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induction plates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22918" r="26563" b="14583"/>
          <a:stretch/>
        </p:blipFill>
        <p:spPr>
          <a:xfrm>
            <a:off x="7909171" y="3626803"/>
            <a:ext cx="1118117" cy="882724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cxnSp>
        <p:nvCxnSpPr>
          <p:cNvPr id="180" name="Elbow Connector 179"/>
          <p:cNvCxnSpPr/>
          <p:nvPr/>
        </p:nvCxnSpPr>
        <p:spPr>
          <a:xfrm rot="5400000">
            <a:off x="8150554" y="3145406"/>
            <a:ext cx="793873" cy="15523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Neutrinos and neutrinoless double beta decay</a:t>
            </a:r>
          </a:p>
          <a:p>
            <a:r>
              <a:rPr lang="en-US" dirty="0" smtClean="0"/>
              <a:t>EXO-200 experiment</a:t>
            </a:r>
          </a:p>
          <a:p>
            <a:r>
              <a:rPr lang="en-US" dirty="0" smtClean="0"/>
              <a:t>nEXO and barium tagging</a:t>
            </a:r>
          </a:p>
          <a:p>
            <a:r>
              <a:rPr lang="en-US" dirty="0" smtClean="0"/>
              <a:t>Barium tagging in solid xenon (SXe):</a:t>
            </a:r>
          </a:p>
          <a:p>
            <a:pPr lvl="1"/>
            <a:r>
              <a:rPr lang="en-US" dirty="0" smtClean="0"/>
              <a:t>Part 1:  Spectroscopy of Ba and Ba</a:t>
            </a:r>
            <a:r>
              <a:rPr lang="en-US" baseline="30000" dirty="0" smtClean="0"/>
              <a:t>+</a:t>
            </a:r>
            <a:r>
              <a:rPr lang="en-US" dirty="0" smtClean="0"/>
              <a:t> in SXe</a:t>
            </a:r>
          </a:p>
          <a:p>
            <a:pPr lvl="2"/>
            <a:r>
              <a:rPr lang="en-US" dirty="0" smtClean="0"/>
              <a:t>Excitation/emission of Ba in SXe</a:t>
            </a:r>
          </a:p>
          <a:p>
            <a:pPr lvl="2"/>
            <a:r>
              <a:rPr lang="en-US" dirty="0" smtClean="0"/>
              <a:t>Temperature dependence</a:t>
            </a:r>
          </a:p>
          <a:p>
            <a:pPr lvl="2"/>
            <a:r>
              <a:rPr lang="en-US" dirty="0" smtClean="0"/>
              <a:t>Bleaching</a:t>
            </a:r>
          </a:p>
          <a:p>
            <a:pPr lvl="2"/>
            <a:r>
              <a:rPr lang="en-US" dirty="0" smtClean="0"/>
              <a:t>Candidate Ba</a:t>
            </a:r>
            <a:r>
              <a:rPr lang="en-US" baseline="30000" dirty="0" smtClean="0"/>
              <a:t>+</a:t>
            </a:r>
            <a:r>
              <a:rPr lang="en-US" dirty="0" smtClean="0"/>
              <a:t> lines</a:t>
            </a:r>
          </a:p>
          <a:p>
            <a:pPr lvl="1"/>
            <a:r>
              <a:rPr lang="en-US" dirty="0" smtClean="0"/>
              <a:t>Part 2:  Imaging Ba atoms in SXe in focused laser</a:t>
            </a:r>
          </a:p>
          <a:p>
            <a:pPr lvl="2"/>
            <a:r>
              <a:rPr lang="en-US" dirty="0" smtClean="0"/>
              <a:t>Images of ~10</a:t>
            </a:r>
            <a:r>
              <a:rPr lang="en-US" baseline="30000" dirty="0" smtClean="0"/>
              <a:t>3</a:t>
            </a:r>
            <a:r>
              <a:rPr lang="en-US" dirty="0" smtClean="0"/>
              <a:t> atoms w/ 577- and 591-nm lines</a:t>
            </a:r>
          </a:p>
          <a:p>
            <a:pPr lvl="2"/>
            <a:r>
              <a:rPr lang="en-US" dirty="0" smtClean="0"/>
              <a:t>Single-atom level imaging w/ 619-nm line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O</a:t>
            </a:r>
            <a:r>
              <a:rPr lang="en-US" dirty="0" smtClean="0">
                <a:solidFill>
                  <a:srgbClr val="0070C0"/>
                </a:solidFill>
              </a:rPr>
              <a:t>utline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82007" y="1137641"/>
            <a:ext cx="218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hot filament/cathode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64324" y="257421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anode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7379321" y="2626582"/>
            <a:ext cx="358452" cy="12968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Lightning Bolt 43"/>
          <p:cNvSpPr/>
          <p:nvPr/>
        </p:nvSpPr>
        <p:spPr>
          <a:xfrm rot="17673993">
            <a:off x="7267814" y="194980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/>
          <p:cNvSpPr/>
          <p:nvPr/>
        </p:nvSpPr>
        <p:spPr>
          <a:xfrm rot="10800000">
            <a:off x="7832454" y="2118904"/>
            <a:ext cx="2073546" cy="536662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/>
          <p:cNvSpPr/>
          <p:nvPr/>
        </p:nvSpPr>
        <p:spPr>
          <a:xfrm rot="10800000" flipV="1">
            <a:off x="7845030" y="2087878"/>
            <a:ext cx="2060970" cy="536662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/>
          <p:cNvSpPr/>
          <p:nvPr/>
        </p:nvSpPr>
        <p:spPr>
          <a:xfrm rot="10800000" flipV="1">
            <a:off x="7832450" y="2214563"/>
            <a:ext cx="2073549" cy="302875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/>
          <p:cNvSpPr/>
          <p:nvPr/>
        </p:nvSpPr>
        <p:spPr>
          <a:xfrm rot="10800000">
            <a:off x="7845030" y="2235793"/>
            <a:ext cx="2060970" cy="302875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7813989" y="2378711"/>
            <a:ext cx="1061526" cy="0"/>
          </a:xfrm>
          <a:prstGeom prst="line">
            <a:avLst/>
          </a:prstGeom>
          <a:ln w="190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932793" y="171962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Ba+ 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4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45297" y="76200"/>
            <a:ext cx="6563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E x B Mass Filter for selecting Ba</a:t>
            </a:r>
            <a:r>
              <a:rPr lang="en-US" sz="3600" baseline="30000" dirty="0" smtClean="0"/>
              <a:t>+</a:t>
            </a:r>
            <a:endParaRPr lang="en-US" sz="3600" baseline="30000" dirty="0" smtClean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5923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12809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2715923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4725508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2715923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4479409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2715923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V="1">
            <a:off x="4250809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V="1">
            <a:off x="2715923" y="2419898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V="1">
            <a:off x="2711545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V="1">
            <a:off x="4721130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V="1">
            <a:off x="2711545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V="1">
            <a:off x="4475031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2711546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flipV="1">
            <a:off x="4246432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2711546" y="4469680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07171" y="1358270"/>
            <a:ext cx="2610437" cy="9786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07170" y="4601532"/>
            <a:ext cx="2610437" cy="1055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445977" y="1152524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445981" y="1201516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45978" y="1255937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45976" y="108720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445981" y="5656630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445985" y="570562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45982" y="5760043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445980" y="5591308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782723" y="1629016"/>
            <a:ext cx="522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00CC"/>
                </a:solidFill>
              </a:rPr>
              <a:t>N</a:t>
            </a:r>
            <a:endParaRPr lang="en-US" sz="4000" b="1" dirty="0">
              <a:solidFill>
                <a:srgbClr val="0000C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78346" y="4606533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CC"/>
                </a:solidFill>
              </a:rPr>
              <a:t>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45437" y="310440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78963" y="3125137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-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6" name="Flowchart: Summing Junction 45"/>
          <p:cNvSpPr/>
          <p:nvPr/>
        </p:nvSpPr>
        <p:spPr>
          <a:xfrm>
            <a:off x="3950863" y="3417555"/>
            <a:ext cx="123049" cy="12304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73501" y="3217438"/>
            <a:ext cx="197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Electrode “shims” for shaping E-field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997492" y="2701839"/>
            <a:ext cx="609600" cy="5155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036673" y="3946712"/>
            <a:ext cx="609600" cy="4086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74382" y="2556870"/>
            <a:ext cx="3620417" cy="18466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99"/>
                </a:solidFill>
              </a:rPr>
              <a:t>Only ions with velocity satisfying</a:t>
            </a:r>
          </a:p>
          <a:p>
            <a:pPr algn="ctr"/>
            <a:r>
              <a:rPr lang="en-US" sz="2400" b="1" i="1" dirty="0" err="1" smtClean="0"/>
              <a:t>qE</a:t>
            </a:r>
            <a:r>
              <a:rPr lang="en-US" sz="2400" b="1" i="1" dirty="0" smtClean="0"/>
              <a:t> = </a:t>
            </a:r>
            <a:r>
              <a:rPr lang="en-US" sz="2400" b="1" i="1" dirty="0" err="1" smtClean="0"/>
              <a:t>qvB</a:t>
            </a:r>
            <a:endParaRPr lang="en-US" sz="2400" b="1" i="1" dirty="0" smtClean="0"/>
          </a:p>
          <a:p>
            <a:pPr algn="ctr"/>
            <a:r>
              <a:rPr lang="en-US" dirty="0" smtClean="0">
                <a:solidFill>
                  <a:srgbClr val="000099"/>
                </a:solidFill>
              </a:rPr>
              <a:t>will move through filter undeflected, thus selecting specific </a:t>
            </a:r>
            <a:r>
              <a:rPr lang="en-US" b="1" i="1" dirty="0" smtClean="0"/>
              <a:t>m/q</a:t>
            </a:r>
            <a:r>
              <a:rPr lang="en-US" dirty="0" smtClean="0">
                <a:solidFill>
                  <a:srgbClr val="000099"/>
                </a:solidFill>
              </a:rPr>
              <a:t>, which have different velocities due to initial acceleration.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30210" y="3032772"/>
            <a:ext cx="197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ion beam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9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-125887" y="3674249"/>
            <a:ext cx="5103811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97428" y="291244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043809" y="2912443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97983" y="110470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436929" y="1104701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-228600" y="1104701"/>
            <a:ext cx="5206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912038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043809" y="1882979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032097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032097" y="2912442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43283" y="1385105"/>
            <a:ext cx="321238" cy="2347511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8592090" y="1652377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436929" y="3297122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901606" y="110470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532025" y="990600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556732" y="3845647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82624" y="367424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86248" y="367424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-125887" y="2499052"/>
            <a:ext cx="4619741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31687" y="2198113"/>
            <a:ext cx="510628" cy="2656849"/>
            <a:chOff x="801688" y="4635929"/>
            <a:chExt cx="510628" cy="2656849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5305011" y="5024019"/>
            <a:ext cx="3608136" cy="1295400"/>
            <a:chOff x="3733800" y="5181600"/>
            <a:chExt cx="4762500" cy="1295400"/>
          </a:xfrm>
          <a:noFill/>
        </p:grpSpPr>
        <p:sp>
          <p:nvSpPr>
            <p:cNvPr id="178" name="Rectangle 177"/>
            <p:cNvSpPr/>
            <p:nvPr/>
          </p:nvSpPr>
          <p:spPr>
            <a:xfrm>
              <a:off x="3752850" y="5181600"/>
              <a:ext cx="4724400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733800" y="5225534"/>
              <a:ext cx="4762500" cy="46166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Faraday cup is calibrated to calculate  </a:t>
              </a:r>
              <a:endParaRPr lang="en-US" sz="2400" dirty="0"/>
            </a:p>
          </p:txBody>
        </p:sp>
        <p:grpSp>
          <p:nvGrpSpPr>
            <p:cNvPr id="180" name="Group 179"/>
            <p:cNvGrpSpPr/>
            <p:nvPr/>
          </p:nvGrpSpPr>
          <p:grpSpPr>
            <a:xfrm>
              <a:off x="5811102" y="5669224"/>
              <a:ext cx="1189295" cy="777352"/>
              <a:chOff x="5811102" y="5669224"/>
              <a:chExt cx="1189295" cy="777352"/>
            </a:xfrm>
            <a:grpFill/>
          </p:grpSpPr>
          <p:sp>
            <p:nvSpPr>
              <p:cNvPr id="181" name="TextBox 180"/>
              <p:cNvSpPr txBox="1"/>
              <p:nvPr/>
            </p:nvSpPr>
            <p:spPr>
              <a:xfrm>
                <a:off x="5811102" y="5669224"/>
                <a:ext cx="1137526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Ions/Area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>
                <a:off x="6085997" y="6050224"/>
                <a:ext cx="914400" cy="0"/>
              </a:xfrm>
              <a:prstGeom prst="line">
                <a:avLst/>
              </a:pr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TextBox 182"/>
              <p:cNvSpPr txBox="1"/>
              <p:nvPr/>
            </p:nvSpPr>
            <p:spPr>
              <a:xfrm>
                <a:off x="6095535" y="6077244"/>
                <a:ext cx="697627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Pulse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7109079" y="2607416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1" name="Rectangle 160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7" cy="298873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2544208" y="2912442"/>
            <a:ext cx="1787479" cy="194252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05446" y="2265036"/>
            <a:ext cx="1712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Faraday Cup</a:t>
            </a:r>
            <a:endParaRPr lang="en-US" sz="24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cxnSp>
        <p:nvCxnSpPr>
          <p:cNvPr id="187" name="Straight Arrow Connector 186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759109" y="5207439"/>
            <a:ext cx="443688" cy="29115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656561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35838" y="2894755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967609" y="2894755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21783" y="1087013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360729" y="1087013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1087013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5838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967609" y="186529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955897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955897" y="2894754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67083" y="1367417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7612388" y="20240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542384" y="208993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476496" y="216142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410607" y="223143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205273" y="24346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130598" y="25005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064711" y="257251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998822" y="264252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29380" y="27084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859376" y="27742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793488" y="284579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509441" y="19974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439437" y="20633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73549" y="21348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307659" y="220488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238218" y="227077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102326" y="24081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027651" y="24740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61764" y="254597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895875" y="261597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826433" y="268186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756429" y="27477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480616" y="189832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410612" y="196420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7344723" y="203570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278834" y="21057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7209393" y="217159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7139389" y="223747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7073500" y="230897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998825" y="23748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932938" y="2446795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867049" y="251679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797608" y="258268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727604" y="264856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661715" y="27200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374108" y="18717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7304104" y="193766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7238216" y="20091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172326" y="20791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102885" y="214505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032881" y="221093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966992" y="22824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892317" y="234832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826431" y="242025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760541" y="24902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691100" y="25561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621096" y="26220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8515890" y="1634689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360729" y="3279434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825406" y="1087013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455825" y="972912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480532" y="3827959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06424" y="365656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10048" y="365656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7341165" y="22973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271161" y="23632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168214" y="2336656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2481364"/>
            <a:ext cx="66274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690351" y="2380140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4438180" y="589377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4255487" y="3008474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032879" y="2589728"/>
            <a:ext cx="1327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(11-50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5828573" y="1315632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5140831" y="1506792"/>
            <a:ext cx="160567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5274069" y="1368077"/>
            <a:ext cx="1656919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5347782" y="788963"/>
            <a:ext cx="1464317" cy="146583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4431786" y="422989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4430886" y="437780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4430886" y="4528278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4505285" y="3879350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30" name="Group 12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49" name="Oval 14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3" name="Rectangle 192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sp>
        <p:nvSpPr>
          <p:cNvPr id="200" name="TextBox 199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6" cy="2988736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27927" y="5412220"/>
            <a:ext cx="3090030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Induction signal is read out during deposit.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09694" y="4241850"/>
            <a:ext cx="3782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Retract Faraday cup during Ba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 pulse deposit.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24</a:t>
            </a:fld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1318172" y="3665011"/>
            <a:ext cx="510628" cy="2656849"/>
            <a:chOff x="801688" y="4635929"/>
            <a:chExt cx="510628" cy="2656849"/>
          </a:xfrm>
        </p:grpSpPr>
        <p:sp>
          <p:nvSpPr>
            <p:cNvPr id="130" name="Rectangle 129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6" name="Double Wave 155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Double Wave 160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Double Wave 174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948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48301" y="5135949"/>
            <a:ext cx="289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Some neutralization of Ba</a:t>
            </a:r>
            <a:r>
              <a:rPr lang="en-US" sz="2400" baseline="30000" dirty="0" smtClean="0">
                <a:solidFill>
                  <a:srgbClr val="C00000"/>
                </a:solidFill>
              </a:rPr>
              <a:t>+</a:t>
            </a:r>
            <a:r>
              <a:rPr lang="en-US" sz="2400" dirty="0" smtClean="0">
                <a:solidFill>
                  <a:srgbClr val="C00000"/>
                </a:solidFill>
              </a:rPr>
              <a:t> in SXe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724631" y="3981470"/>
            <a:ext cx="1364566" cy="1125416"/>
          </a:xfrm>
          <a:custGeom>
            <a:avLst/>
            <a:gdLst>
              <a:gd name="connsiteX0" fmla="*/ 1364566 w 1364566"/>
              <a:gd name="connsiteY0" fmla="*/ 1125416 h 1125416"/>
              <a:gd name="connsiteX1" fmla="*/ 0 w 1364566"/>
              <a:gd name="connsiteY1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566" h="1125416">
                <a:moveTo>
                  <a:pt x="1364566" y="1125416"/>
                </a:moveTo>
                <a:cubicBezTo>
                  <a:pt x="1105486" y="729175"/>
                  <a:pt x="846406" y="332935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25</a:t>
            </a:fld>
            <a:endParaRPr lang="en-US"/>
          </a:p>
        </p:txBody>
      </p:sp>
      <p:grpSp>
        <p:nvGrpSpPr>
          <p:cNvPr id="178" name="Group 177"/>
          <p:cNvGrpSpPr/>
          <p:nvPr/>
        </p:nvGrpSpPr>
        <p:grpSpPr>
          <a:xfrm>
            <a:off x="1318172" y="3665011"/>
            <a:ext cx="510628" cy="2656849"/>
            <a:chOff x="801688" y="4635929"/>
            <a:chExt cx="510628" cy="2656849"/>
          </a:xfrm>
        </p:grpSpPr>
        <p:sp>
          <p:nvSpPr>
            <p:cNvPr id="179" name="Rectangle 178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81" name="Double Wave 180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Double Wave 181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Double Wave 193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Arrow Connector 195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66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48301" y="5135949"/>
            <a:ext cx="289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Some neutralization of Ba</a:t>
            </a:r>
            <a:r>
              <a:rPr lang="en-US" sz="2400" baseline="30000" dirty="0" smtClean="0">
                <a:solidFill>
                  <a:srgbClr val="C00000"/>
                </a:solidFill>
              </a:rPr>
              <a:t>+</a:t>
            </a:r>
            <a:r>
              <a:rPr lang="en-US" sz="2400" dirty="0" smtClean="0">
                <a:solidFill>
                  <a:srgbClr val="C00000"/>
                </a:solidFill>
              </a:rPr>
              <a:t> in SXe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724631" y="3981470"/>
            <a:ext cx="1364566" cy="1125416"/>
          </a:xfrm>
          <a:custGeom>
            <a:avLst/>
            <a:gdLst>
              <a:gd name="connsiteX0" fmla="*/ 1364566 w 1364566"/>
              <a:gd name="connsiteY0" fmla="*/ 1125416 h 1125416"/>
              <a:gd name="connsiteX1" fmla="*/ 0 w 1364566"/>
              <a:gd name="connsiteY1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566" h="1125416">
                <a:moveTo>
                  <a:pt x="1364566" y="1125416"/>
                </a:moveTo>
                <a:cubicBezTo>
                  <a:pt x="1105486" y="729175"/>
                  <a:pt x="846406" y="332935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33165" y="6059265"/>
            <a:ext cx="660091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Samples are evaporated by heating sapphire window to 100 K</a:t>
            </a:r>
            <a:endParaRPr lang="en-US" sz="2000" i="1" dirty="0">
              <a:solidFill>
                <a:srgbClr val="0000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26</a:t>
            </a:fld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1318172" y="3665011"/>
            <a:ext cx="510628" cy="2656849"/>
            <a:chOff x="801688" y="4635929"/>
            <a:chExt cx="510628" cy="2656849"/>
          </a:xfrm>
        </p:grpSpPr>
        <p:sp>
          <p:nvSpPr>
            <p:cNvPr id="130" name="Rectangle 129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6" name="Double Wave 155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Double Wave 160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Double Wave 174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266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0"/>
            <a:ext cx="660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Imaging Ba in SXe on Cold Sapphire Window</a:t>
            </a:r>
            <a:endParaRPr lang="en-US" sz="2800" b="1" i="1" dirty="0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5621"/>
            <a:ext cx="3908713" cy="2172396"/>
          </a:xfrm>
          <a:prstGeom prst="rect">
            <a:avLst/>
          </a:prstGeom>
          <a:ln w="22225">
            <a:solidFill>
              <a:schemeClr val="tx1"/>
            </a:solidFill>
            <a:prstDash val="sysDash"/>
          </a:ln>
        </p:spPr>
      </p:pic>
      <p:sp>
        <p:nvSpPr>
          <p:cNvPr id="380" name="TextBox 379"/>
          <p:cNvSpPr txBox="1"/>
          <p:nvPr/>
        </p:nvSpPr>
        <p:spPr>
          <a:xfrm>
            <a:off x="1676400" y="3672689"/>
            <a:ext cx="13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Sapphire Window</a:t>
            </a:r>
            <a:endParaRPr lang="en-US" sz="2400" dirty="0"/>
          </a:p>
        </p:txBody>
      </p:sp>
      <p:sp>
        <p:nvSpPr>
          <p:cNvPr id="381" name="TextBox 380"/>
          <p:cNvSpPr txBox="1"/>
          <p:nvPr/>
        </p:nvSpPr>
        <p:spPr>
          <a:xfrm>
            <a:off x="914400" y="3612759"/>
            <a:ext cx="63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SXe</a:t>
            </a:r>
            <a:endParaRPr lang="en-US" sz="2400" dirty="0"/>
          </a:p>
        </p:txBody>
      </p:sp>
      <p:sp>
        <p:nvSpPr>
          <p:cNvPr id="382" name="TextBox 381"/>
          <p:cNvSpPr txBox="1"/>
          <p:nvPr/>
        </p:nvSpPr>
        <p:spPr>
          <a:xfrm>
            <a:off x="6236780" y="209775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383" name="TextBox 382"/>
          <p:cNvSpPr txBox="1"/>
          <p:nvPr/>
        </p:nvSpPr>
        <p:spPr>
          <a:xfrm>
            <a:off x="1828800" y="27596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971493" y="1905000"/>
            <a:ext cx="32205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cross-sectional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side view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3619"/>
            <a:ext cx="2971800" cy="583790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562600" y="681335"/>
            <a:ext cx="271176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Image is from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above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800600" y="3178959"/>
            <a:ext cx="381000" cy="326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74812" y="3626522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273875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Measuring Xe matrix growth rate using interference fringes: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/>
          <a:stretch/>
        </p:blipFill>
        <p:spPr>
          <a:xfrm>
            <a:off x="0" y="1524000"/>
            <a:ext cx="7361458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4" b="4412"/>
          <a:stretch/>
        </p:blipFill>
        <p:spPr>
          <a:xfrm>
            <a:off x="6846277" y="0"/>
            <a:ext cx="2297723" cy="2222695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16200000">
            <a:off x="2046263" y="4113042"/>
            <a:ext cx="304800" cy="190500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88587" y="5230838"/>
            <a:ext cx="2420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deposit at 50 K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23690" y="5614070"/>
            <a:ext cx="367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Deposition rate of ~30 nm/s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76200" y="5719353"/>
            <a:ext cx="381000" cy="251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72200" y="3733800"/>
            <a:ext cx="0" cy="133174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95800" y="5253335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Observe same number of fringes when evaporating sample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76200"/>
            <a:ext cx="501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 and Ba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 Transitions in Vacuum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7145"/>
            <a:ext cx="9144000" cy="30837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52600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55510" y="1752600"/>
            <a:ext cx="98328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59873" y="1460212"/>
            <a:ext cx="60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477000" y="1460212"/>
            <a:ext cx="740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endParaRPr lang="en-US" sz="3200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708462" y="5562600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330</a:t>
            </a:r>
            <a:r>
              <a:rPr lang="en-US" dirty="0" smtClean="0"/>
              <a:t> decays from </a:t>
            </a:r>
            <a:r>
              <a:rPr lang="en-US" baseline="30000" dirty="0" smtClean="0"/>
              <a:t>1</a:t>
            </a:r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 state are into metastable D states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66850" y="5536475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4</a:t>
            </a:r>
            <a:r>
              <a:rPr lang="en-US" dirty="0" smtClean="0"/>
              <a:t> decays from </a:t>
            </a:r>
            <a:r>
              <a:rPr lang="en-US" baseline="30000" dirty="0" smtClean="0"/>
              <a:t>2</a:t>
            </a:r>
            <a:r>
              <a:rPr lang="en-US" dirty="0" smtClean="0"/>
              <a:t>P</a:t>
            </a:r>
            <a:r>
              <a:rPr lang="en-US" baseline="-25000" dirty="0" smtClean="0"/>
              <a:t>1/2</a:t>
            </a:r>
            <a:r>
              <a:rPr lang="en-US" dirty="0" smtClean="0"/>
              <a:t> state are into metastable D state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82552" y="76200"/>
            <a:ext cx="63282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 smtClean="0"/>
              <a:t>Neutrinos in the Standard Model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70" y="1371600"/>
            <a:ext cx="5144530" cy="39068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80270" y="4267200"/>
            <a:ext cx="3200400" cy="101126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859" y="4309056"/>
            <a:ext cx="259080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C00000"/>
                </a:solidFill>
              </a:rPr>
              <a:t>Very small mass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C00000"/>
                </a:solidFill>
              </a:rPr>
              <a:t>Interact only via weak force (and gravity)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92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55" y="2508516"/>
            <a:ext cx="5420255" cy="434948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838933" y="1607403"/>
            <a:ext cx="3733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Ba/Xe interaction is different in ground vs. excited state:</a:t>
            </a:r>
            <a:endParaRPr lang="en-US" sz="2400" dirty="0"/>
          </a:p>
        </p:txBody>
      </p:sp>
      <p:sp>
        <p:nvSpPr>
          <p:cNvPr id="86" name="Right Arrow 85"/>
          <p:cNvSpPr/>
          <p:nvPr/>
        </p:nvSpPr>
        <p:spPr>
          <a:xfrm rot="5400000">
            <a:off x="6818003" y="4197319"/>
            <a:ext cx="368361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380892" y="4683258"/>
            <a:ext cx="355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Shifts and broadening in absorption (A) and emission (B)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395572" y="2415179"/>
            <a:ext cx="3748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Franck-Condon principle: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Strongest excitation occurs to vibrational states whose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wavefunctions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overlap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30</a:t>
            </a:fld>
            <a:endParaRPr lang="en-US"/>
          </a:p>
        </p:txBody>
      </p:sp>
      <p:sp>
        <p:nvSpPr>
          <p:cNvPr id="2" name="Right Brace 1"/>
          <p:cNvSpPr/>
          <p:nvPr/>
        </p:nvSpPr>
        <p:spPr>
          <a:xfrm>
            <a:off x="3901197" y="3200009"/>
            <a:ext cx="134541" cy="1111610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3810000" y="3432648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Vibrational states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74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412369" y="5474732"/>
            <a:ext cx="8229600" cy="1313565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Excitation and emission are broadened</a:t>
            </a:r>
          </a:p>
          <a:p>
            <a:r>
              <a:rPr lang="en-US" sz="2400" dirty="0" smtClean="0"/>
              <a:t>Excitation is shifted from vacuum wavelength</a:t>
            </a:r>
          </a:p>
          <a:p>
            <a:r>
              <a:rPr lang="en-US" sz="2400" dirty="0" smtClean="0"/>
              <a:t>Emission is shifted from excitation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81202"/>
            <a:ext cx="9143997" cy="3170711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5356627" y="5118683"/>
            <a:ext cx="310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</a:t>
            </a:r>
            <a:r>
              <a:rPr lang="en-US" dirty="0"/>
              <a:t>. Rev. A </a:t>
            </a:r>
            <a:r>
              <a:rPr lang="en-US" b="1" dirty="0"/>
              <a:t>91</a:t>
            </a:r>
            <a:r>
              <a:rPr lang="en-US" dirty="0"/>
              <a:t>, 022505 (2015).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233724" y="1676401"/>
            <a:ext cx="2239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 in solid argon</a:t>
            </a:r>
            <a:endParaRPr lang="en-US" sz="2400" dirty="0"/>
          </a:p>
        </p:txBody>
      </p:sp>
      <p:sp>
        <p:nvSpPr>
          <p:cNvPr id="88" name="TextBox 87"/>
          <p:cNvSpPr txBox="1"/>
          <p:nvPr/>
        </p:nvSpPr>
        <p:spPr>
          <a:xfrm>
            <a:off x="5791200" y="1676400"/>
            <a:ext cx="2287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 in solid xenon</a:t>
            </a:r>
            <a:endParaRPr lang="en-US" sz="2400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172" name="Oval 171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152400" y="3397121"/>
            <a:ext cx="4343400" cy="14796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Non-radiative, e.g. crossing of potential energy curves</a:t>
            </a:r>
          </a:p>
          <a:p>
            <a:r>
              <a:rPr lang="en-US" sz="2400" dirty="0" smtClean="0"/>
              <a:t>Radiative, e.g. parity change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78467" y="2935456"/>
            <a:ext cx="451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Rate changes: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46"/>
          <a:stretch/>
        </p:blipFill>
        <p:spPr>
          <a:xfrm>
            <a:off x="4375052" y="2250291"/>
            <a:ext cx="4768948" cy="3083709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4375052" y="2268146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48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0722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71526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3393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96247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4268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8342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47726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1013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872447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4975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14058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47646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63877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66800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25952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90258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714979" y="173416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796247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6680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72447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61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123472" y="133628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285789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199672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361989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966004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28321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042204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4521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28578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61989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53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312657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476963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229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38885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553163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71556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877884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15518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48189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64421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72237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23138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95695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55809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72041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801684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7223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877884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966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128909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291226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042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205109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367426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971441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133758" y="212503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047641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209958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29122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6742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230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38922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553532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71593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878253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07260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043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205478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367795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4419600" y="1143000"/>
            <a:ext cx="4548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Matrix effects (shifts, broadening, and transition rates) can be matrix site dependent.</a:t>
            </a:r>
            <a:endParaRPr 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3429000" y="59006"/>
            <a:ext cx="2397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Matrix Sites</a:t>
            </a:r>
            <a:endParaRPr lang="en-US" sz="3600" dirty="0"/>
          </a:p>
        </p:txBody>
      </p:sp>
      <p:sp>
        <p:nvSpPr>
          <p:cNvPr id="86" name="TextBox 85"/>
          <p:cNvSpPr txBox="1"/>
          <p:nvPr/>
        </p:nvSpPr>
        <p:spPr>
          <a:xfrm>
            <a:off x="2853945" y="1512331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Ba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88" name="Straight Arrow Connector 87"/>
          <p:cNvCxnSpPr>
            <a:endCxn id="27" idx="5"/>
          </p:cNvCxnSpPr>
          <p:nvPr/>
        </p:nvCxnSpPr>
        <p:spPr>
          <a:xfrm flipH="1" flipV="1">
            <a:off x="2237628" y="1450438"/>
            <a:ext cx="683411" cy="2774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2237628" y="1801035"/>
            <a:ext cx="639143" cy="3784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endCxn id="22" idx="6"/>
          </p:cNvCxnSpPr>
          <p:nvPr/>
        </p:nvCxnSpPr>
        <p:spPr>
          <a:xfrm flipH="1">
            <a:off x="1848721" y="1772130"/>
            <a:ext cx="1019780" cy="289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2" y="3952266"/>
            <a:ext cx="4572000" cy="2905734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>
            <a:off x="5418406" y="3429000"/>
            <a:ext cx="0" cy="7518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181600" y="3429000"/>
            <a:ext cx="0" cy="9109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5943600" y="3429000"/>
            <a:ext cx="0" cy="23520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097787" y="2971800"/>
            <a:ext cx="5456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Emission from Ba occupying different sites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0200" y="2734270"/>
            <a:ext cx="6088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1:  Spectroscopy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2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715125" cy="47701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0800" y="86380"/>
            <a:ext cx="3879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Emission of Ba in Solid Xe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86519" y="2004582"/>
            <a:ext cx="25211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Peaks observed at: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570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577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591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601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619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670 nm</a:t>
            </a:r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362200" y="1665263"/>
            <a:ext cx="609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2963" y="4419600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9634" y="160020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b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2212" y="198120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76442" y="3004856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4402201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200" y="4419600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f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0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2000"/>
            <a:ext cx="7781925" cy="55279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5650" y="86380"/>
            <a:ext cx="5888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Excitation Spectra of Ba Emission Peaks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15043" y="11430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76800" y="6317337"/>
            <a:ext cx="310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</a:t>
            </a:r>
            <a:r>
              <a:rPr lang="en-US" dirty="0"/>
              <a:t>. Rev. A </a:t>
            </a:r>
            <a:r>
              <a:rPr lang="en-US" b="1" dirty="0"/>
              <a:t>91</a:t>
            </a:r>
            <a:r>
              <a:rPr lang="en-US" dirty="0"/>
              <a:t>, 022505 (2015).</a:t>
            </a:r>
          </a:p>
        </p:txBody>
      </p:sp>
    </p:spTree>
    <p:extLst>
      <p:ext uri="{BB962C8B-B14F-4D97-AF65-F5344CB8AC3E}">
        <p14:creationId xmlns:p14="http://schemas.microsoft.com/office/powerpoint/2010/main" val="8406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0600"/>
            <a:ext cx="5465897" cy="34667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0" y="106107"/>
            <a:ext cx="4434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Thermal History Dependence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6413" y="642712"/>
            <a:ext cx="535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 site populations can depend on thermal history: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676550" y="2442865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19800" y="2057400"/>
            <a:ext cx="304800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Deposits at higher temperature (50 ± 5 K) result in larger 577-nm and 591-nm.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460376"/>
            <a:ext cx="4267200" cy="239762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867400" y="5181600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27897" y="5002371"/>
            <a:ext cx="2687503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619-nm signal also higher w/ </a:t>
            </a:r>
            <a:r>
              <a:rPr lang="en-US" dirty="0"/>
              <a:t>50 ± 5 </a:t>
            </a:r>
            <a:r>
              <a:rPr lang="en-US" dirty="0" smtClean="0"/>
              <a:t>K deposit.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583" y="5018782"/>
            <a:ext cx="1816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Images of 619-nm Ba fluorescence in focused laser (discussed later):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828800" y="4460376"/>
            <a:ext cx="263554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4038600" y="4460376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4600" y="4355730"/>
            <a:ext cx="98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Deposit at 11 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8200" y="4365810"/>
            <a:ext cx="98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Deposit at 52 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0800" y="3886200"/>
            <a:ext cx="248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All observation is at 11 K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65820" y="1572768"/>
            <a:ext cx="784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to ~40 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13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33197"/>
            <a:ext cx="4610989" cy="2933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00600"/>
            <a:ext cx="3104063" cy="22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0" y="86379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Annealing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3000" y="4646023"/>
            <a:ext cx="359568" cy="26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52400" y="2388751"/>
            <a:ext cx="3104063" cy="2205000"/>
            <a:chOff x="152400" y="228600"/>
            <a:chExt cx="3104063" cy="2205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28600"/>
              <a:ext cx="3104063" cy="22050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190123" y="377621"/>
              <a:ext cx="325772" cy="185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2400" y="274979"/>
            <a:ext cx="3104063" cy="2205000"/>
            <a:chOff x="152400" y="2411849"/>
            <a:chExt cx="3104063" cy="2205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411849"/>
              <a:ext cx="3104063" cy="2205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76796" y="2538262"/>
              <a:ext cx="325772" cy="261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H="1">
            <a:off x="3124200" y="1066800"/>
            <a:ext cx="1752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76800" y="1066800"/>
            <a:ext cx="0" cy="141317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124200" y="3502436"/>
            <a:ext cx="12192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123501" y="4907634"/>
            <a:ext cx="266769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1200" y="3887161"/>
            <a:ext cx="0" cy="102047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9800" y="1163920"/>
            <a:ext cx="2116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564 nm laser excitation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31" name="Content Placeholder 30"/>
          <p:cNvSpPr>
            <a:spLocks noGrp="1"/>
          </p:cNvSpPr>
          <p:nvPr>
            <p:ph idx="1"/>
          </p:nvPr>
        </p:nvSpPr>
        <p:spPr>
          <a:xfrm>
            <a:off x="3581400" y="5181600"/>
            <a:ext cx="5105400" cy="1371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Gain in 577-nm and 619-nm peaks after Cycle 1 (to 39 K), with modest loss in 591-nm.</a:t>
            </a:r>
          </a:p>
          <a:p>
            <a:r>
              <a:rPr lang="en-US" sz="1800" dirty="0" smtClean="0"/>
              <a:t>Loss in fluorescence after Cycle 3 (to 48 K).</a:t>
            </a:r>
          </a:p>
          <a:p>
            <a:r>
              <a:rPr lang="en-US" sz="1800" i="1" dirty="0" smtClean="0"/>
              <a:t>Overall, fluorescence is highest at 11 K.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2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56199" y="0"/>
            <a:ext cx="447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Decay of </a:t>
            </a:r>
            <a:r>
              <a:rPr lang="en-US" sz="2000" dirty="0">
                <a:solidFill>
                  <a:srgbClr val="0070C0"/>
                </a:solidFill>
              </a:rPr>
              <a:t>F</a:t>
            </a:r>
            <a:r>
              <a:rPr lang="en-US" sz="2000" dirty="0" smtClean="0">
                <a:solidFill>
                  <a:srgbClr val="0070C0"/>
                </a:solidFill>
              </a:rPr>
              <a:t>luorescence w/ Laser Exposure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048" y="2209800"/>
            <a:ext cx="9079952" cy="2235627"/>
            <a:chOff x="64048" y="1729663"/>
            <a:chExt cx="9079952" cy="22356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648" y="1737353"/>
              <a:ext cx="3136352" cy="22279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8000" y="1730362"/>
              <a:ext cx="3136352" cy="22279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1729663"/>
              <a:ext cx="3136352" cy="222793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371600" y="1905000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43400" y="1905000"/>
              <a:ext cx="348731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15200" y="1905000"/>
              <a:ext cx="260624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186247" y="1447800"/>
            <a:ext cx="485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Spectra of Ba in SXe at different moments in time: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4526" y="2015805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556.9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84057" y="201580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562.6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8000" y="201580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566.3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7" name="Content Placeholder 30"/>
          <p:cNvSpPr txBox="1">
            <a:spLocks/>
          </p:cNvSpPr>
          <p:nvPr/>
        </p:nvSpPr>
        <p:spPr>
          <a:xfrm>
            <a:off x="971790" y="5105400"/>
            <a:ext cx="81534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Rapid bleaching in 570-nm, 577-nm, 591-nm peaks.</a:t>
            </a:r>
          </a:p>
          <a:p>
            <a:r>
              <a:rPr lang="en-US" sz="2000" dirty="0" smtClean="0"/>
              <a:t>619-nm and 670-nm peaks </a:t>
            </a:r>
            <a:r>
              <a:rPr lang="en-US" sz="2000" b="1" dirty="0" smtClean="0">
                <a:solidFill>
                  <a:srgbClr val="FF0000"/>
                </a:solidFill>
              </a:rPr>
              <a:t>do not bleach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at this laser intensity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39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53000" y="4451197"/>
            <a:ext cx="310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</a:t>
            </a:r>
            <a:r>
              <a:rPr lang="en-US" dirty="0"/>
              <a:t>. Rev. A </a:t>
            </a:r>
            <a:r>
              <a:rPr lang="en-US" b="1" dirty="0"/>
              <a:t>91</a:t>
            </a:r>
            <a:r>
              <a:rPr lang="en-US" dirty="0"/>
              <a:t>, 022505 (2015).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73906" y="2314771"/>
            <a:ext cx="144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s exposures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19600" y="2314771"/>
            <a:ext cx="16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 s exposures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36665" y="2314771"/>
            <a:ext cx="16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 s exposures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32192" y="1688068"/>
            <a:ext cx="284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Every tenth exposure shown</a:t>
            </a:r>
            <a:endParaRPr 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68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70" y="1371600"/>
            <a:ext cx="5144530" cy="39068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82552" y="76200"/>
            <a:ext cx="63282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 smtClean="0"/>
              <a:t>Neutrinos in the Standard Model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475470" y="1371600"/>
            <a:ext cx="3505200" cy="2895600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75470" y="4267200"/>
            <a:ext cx="3505200" cy="101126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2410" y="1957520"/>
            <a:ext cx="181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Charged particles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408670" y="2326852"/>
            <a:ext cx="304800" cy="340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9070" y="2667000"/>
            <a:ext cx="14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70C0"/>
                </a:solidFill>
              </a:rPr>
              <a:t>Distinct</a:t>
            </a:r>
          </a:p>
          <a:p>
            <a:pPr algn="ctr"/>
            <a:r>
              <a:rPr lang="en-US" i="1" dirty="0" smtClean="0">
                <a:solidFill>
                  <a:srgbClr val="0070C0"/>
                </a:solidFill>
              </a:rPr>
              <a:t>anti-particles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705" y="4472120"/>
            <a:ext cx="188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No electric charge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1348965" y="4841452"/>
            <a:ext cx="304800" cy="340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31227" y="5181600"/>
            <a:ext cx="1629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</a:rPr>
              <a:t>Distinct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</a:rPr>
              <a:t>anti-particles??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67001" y="5827931"/>
            <a:ext cx="4191000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Neutrinos could be Majorana particles, where particle = anti-particle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35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4361282"/>
            <a:ext cx="3514725" cy="2496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56199" y="0"/>
            <a:ext cx="447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Decay of </a:t>
            </a:r>
            <a:r>
              <a:rPr lang="en-US" sz="2000" dirty="0">
                <a:solidFill>
                  <a:srgbClr val="0070C0"/>
                </a:solidFill>
              </a:rPr>
              <a:t>F</a:t>
            </a:r>
            <a:r>
              <a:rPr lang="en-US" sz="2000" dirty="0" smtClean="0">
                <a:solidFill>
                  <a:srgbClr val="0070C0"/>
                </a:solidFill>
              </a:rPr>
              <a:t>luorescence w/ Laser Exposure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3078" y="757866"/>
            <a:ext cx="3898352" cy="2769231"/>
            <a:chOff x="64048" y="2209800"/>
            <a:chExt cx="3136352" cy="22279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2209800"/>
              <a:ext cx="3136352" cy="222793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371600" y="2385137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Left Brace 6"/>
          <p:cNvSpPr/>
          <p:nvPr/>
        </p:nvSpPr>
        <p:spPr>
          <a:xfrm rot="16200000">
            <a:off x="1121412" y="2840989"/>
            <a:ext cx="251286" cy="1122509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069" y="3527887"/>
            <a:ext cx="3696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Bleaching is an </a:t>
            </a:r>
            <a:r>
              <a:rPr lang="en-US" dirty="0">
                <a:solidFill>
                  <a:srgbClr val="C00000"/>
                </a:solidFill>
              </a:rPr>
              <a:t>o</a:t>
            </a:r>
            <a:r>
              <a:rPr lang="en-US" dirty="0" smtClean="0">
                <a:solidFill>
                  <a:srgbClr val="C00000"/>
                </a:solidFill>
              </a:rPr>
              <a:t>bstacle for observing single atoms in these matrix sites:  </a:t>
            </a:r>
            <a:r>
              <a:rPr lang="en-US" i="1" dirty="0" smtClean="0">
                <a:solidFill>
                  <a:srgbClr val="C00000"/>
                </a:solidFill>
              </a:rPr>
              <a:t>need more photons/atom.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9600" y="154409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causes bleaching?</a:t>
            </a:r>
          </a:p>
          <a:p>
            <a:r>
              <a:rPr lang="en-US" i="1" dirty="0" smtClean="0"/>
              <a:t>Likely:</a:t>
            </a:r>
            <a:r>
              <a:rPr lang="en-US" dirty="0" smtClean="0"/>
              <a:t>  optical pumping into metastable states, as in Ba in vacuum: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0" r="47890"/>
          <a:stretch/>
        </p:blipFill>
        <p:spPr>
          <a:xfrm>
            <a:off x="4443190" y="2527005"/>
            <a:ext cx="4052924" cy="224441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469652" y="2464499"/>
            <a:ext cx="693148" cy="1421701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40448" y="5297269"/>
            <a:ext cx="411480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Re-pumping with IR lasers may be required for continued fluorescence cycle w/ these peaks.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66800" y="4572000"/>
            <a:ext cx="180255" cy="264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19291" y="6629400"/>
            <a:ext cx="968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# Excitations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44909" y="4572000"/>
            <a:ext cx="2220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591-nm fluorescence,</a:t>
            </a:r>
          </a:p>
          <a:p>
            <a:r>
              <a:rPr lang="en-US" dirty="0" smtClean="0"/>
              <a:t>562.6 nm laser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55" y="4355159"/>
            <a:ext cx="3523345" cy="25028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2157" y="0"/>
            <a:ext cx="3839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Re-pump Attempts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w/ inexpensive and on-hand Lasers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90600"/>
            <a:ext cx="3477237" cy="3027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1238079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Ba in Vacuum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0"/>
          <a:stretch/>
        </p:blipFill>
        <p:spPr>
          <a:xfrm>
            <a:off x="2438400" y="4346633"/>
            <a:ext cx="3380654" cy="2502841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077437" y="1066800"/>
            <a:ext cx="180363" cy="838200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0" y="965200"/>
            <a:ext cx="28194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Higher-level states may provide re-pump paths (in addition to direct IR transitions).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e.g., 659.7 nm used along with 1130.0 nm and 1500.0 nm for 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Ba MOT in </a:t>
            </a:r>
            <a:r>
              <a:rPr lang="en-US" sz="1600" i="1" dirty="0" smtClean="0">
                <a:solidFill>
                  <a:srgbClr val="C00000"/>
                </a:solidFill>
              </a:rPr>
              <a:t>Phys. Rev. A </a:t>
            </a:r>
            <a:r>
              <a:rPr lang="en-US" sz="1600" b="1" dirty="0" smtClean="0">
                <a:solidFill>
                  <a:srgbClr val="C00000"/>
                </a:solidFill>
              </a:rPr>
              <a:t>79</a:t>
            </a:r>
            <a:r>
              <a:rPr lang="en-US" sz="1600" dirty="0" smtClean="0">
                <a:solidFill>
                  <a:srgbClr val="C00000"/>
                </a:solidFill>
              </a:rPr>
              <a:t>, 041402(R) (2009)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365" y="4018194"/>
            <a:ext cx="570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591-nm fluorescence vs. time w/ and w/o additional lasers:</a:t>
            </a:r>
            <a:endParaRPr lang="en-US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365" y="4729416"/>
            <a:ext cx="28552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Green:</a:t>
            </a:r>
            <a:r>
              <a:rPr lang="en-US" dirty="0" smtClean="0">
                <a:solidFill>
                  <a:srgbClr val="008000"/>
                </a:solidFill>
              </a:rPr>
              <a:t>  555 nm (dye)</a:t>
            </a:r>
          </a:p>
          <a:p>
            <a:r>
              <a:rPr lang="en-US" b="1" dirty="0" smtClean="0">
                <a:solidFill>
                  <a:srgbClr val="8E0000"/>
                </a:solidFill>
              </a:rPr>
              <a:t>IR:</a:t>
            </a:r>
            <a:r>
              <a:rPr lang="en-US" dirty="0" smtClean="0">
                <a:solidFill>
                  <a:srgbClr val="8E0000"/>
                </a:solidFill>
              </a:rPr>
              <a:t>  1064 nm (</a:t>
            </a:r>
            <a:r>
              <a:rPr lang="en-US" dirty="0" err="1" smtClean="0">
                <a:solidFill>
                  <a:srgbClr val="8E0000"/>
                </a:solidFill>
              </a:rPr>
              <a:t>Nd:YAG</a:t>
            </a:r>
            <a:r>
              <a:rPr lang="en-US" dirty="0" smtClean="0">
                <a:solidFill>
                  <a:srgbClr val="8E0000"/>
                </a:solidFill>
              </a:rPr>
              <a:t>)</a:t>
            </a:r>
          </a:p>
          <a:p>
            <a:r>
              <a:rPr lang="en-US" dirty="0">
                <a:solidFill>
                  <a:srgbClr val="8E0000"/>
                </a:solidFill>
              </a:rPr>
              <a:t> </a:t>
            </a:r>
            <a:r>
              <a:rPr lang="en-US" dirty="0" smtClean="0">
                <a:solidFill>
                  <a:srgbClr val="8E0000"/>
                </a:solidFill>
              </a:rPr>
              <a:t>   + 1550 nm (diode)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Red:</a:t>
            </a:r>
            <a:r>
              <a:rPr lang="en-US" dirty="0" smtClean="0">
                <a:solidFill>
                  <a:srgbClr val="FF0000"/>
                </a:solidFill>
              </a:rPr>
              <a:t>  657 nm (diode)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Blue:</a:t>
            </a:r>
            <a:r>
              <a:rPr lang="en-US" dirty="0" smtClean="0">
                <a:solidFill>
                  <a:srgbClr val="0000FF"/>
                </a:solidFill>
              </a:rPr>
              <a:t>  473 nm (dye)</a:t>
            </a:r>
          </a:p>
          <a:p>
            <a:r>
              <a:rPr lang="en-US" b="1" dirty="0" smtClean="0">
                <a:solidFill>
                  <a:srgbClr val="CC00FF"/>
                </a:solidFill>
              </a:rPr>
              <a:t>Violet:  </a:t>
            </a:r>
            <a:r>
              <a:rPr lang="en-US" dirty="0" smtClean="0">
                <a:solidFill>
                  <a:srgbClr val="CC00FF"/>
                </a:solidFill>
              </a:rPr>
              <a:t>406 nm (Kr ion laser)</a:t>
            </a:r>
            <a:endParaRPr lang="en-US" dirty="0">
              <a:solidFill>
                <a:srgbClr val="CC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86200" y="4572000"/>
            <a:ext cx="381000" cy="15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86600" y="4572000"/>
            <a:ext cx="295727" cy="15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43700" y="3911247"/>
            <a:ext cx="23622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 positive effect from these additional lasers (only </a:t>
            </a:r>
            <a:r>
              <a:rPr lang="en-US" sz="1600" i="1" dirty="0" smtClean="0"/>
              <a:t>increased </a:t>
            </a:r>
            <a:r>
              <a:rPr lang="en-US" sz="1600" dirty="0" smtClean="0"/>
              <a:t>bleaching)</a:t>
            </a:r>
            <a:endParaRPr lang="en-US" sz="16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1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1049" y="0"/>
            <a:ext cx="3962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 of 619-nm Peak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86" y="1529751"/>
            <a:ext cx="3557812" cy="34505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94556" y="1187683"/>
            <a:ext cx="486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619-nm fluorescence counts from a focused laser: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036912" y="4405144"/>
            <a:ext cx="375042" cy="37504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03398" y="4005778"/>
            <a:ext cx="251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Much higher excitation rate due to focused laser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5395" y="4786144"/>
            <a:ext cx="1300933" cy="35434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# Excitations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43000" y="525780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Though some bleaching is observed with the higher 0.61 mW laser power, </a:t>
            </a:r>
            <a:r>
              <a:rPr lang="en-US" dirty="0" smtClean="0">
                <a:solidFill>
                  <a:srgbClr val="C00000"/>
                </a:solidFill>
              </a:rPr>
              <a:t>the long-lasting 619-nm fluorescence is intriguing for single-atom detection w/o the need for re-pump lasers…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39" y="1752600"/>
            <a:ext cx="1728572" cy="7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4280" y="0"/>
            <a:ext cx="5515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Blue Excitation:  Candidate Ba</a:t>
            </a:r>
            <a:r>
              <a:rPr lang="en-US" sz="2800" baseline="30000" dirty="0" smtClean="0">
                <a:solidFill>
                  <a:srgbClr val="0070C0"/>
                </a:solidFill>
              </a:rPr>
              <a:t>+</a:t>
            </a:r>
            <a:r>
              <a:rPr lang="en-US" sz="2800" dirty="0" smtClean="0">
                <a:solidFill>
                  <a:srgbClr val="0070C0"/>
                </a:solidFill>
              </a:rPr>
              <a:t> 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11710"/>
          <a:stretch/>
        </p:blipFill>
        <p:spPr>
          <a:xfrm>
            <a:off x="702577" y="2516371"/>
            <a:ext cx="3458635" cy="225851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162943" y="1066800"/>
            <a:ext cx="3751058" cy="2488035"/>
            <a:chOff x="609600" y="788564"/>
            <a:chExt cx="3751058" cy="24880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"/>
            <a:stretch/>
          </p:blipFill>
          <p:spPr>
            <a:xfrm>
              <a:off x="609600" y="788564"/>
              <a:ext cx="3751058" cy="248803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19200" y="1207081"/>
              <a:ext cx="308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a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2733" y="2286000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b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23896" y="2190690"/>
              <a:ext cx="293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83288" y="1962090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d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07484" y="1415525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05200" y="1644242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f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524690" y="5334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Emission of Ba</a:t>
            </a:r>
            <a:r>
              <a:rPr lang="en-US" baseline="30000" dirty="0" smtClean="0"/>
              <a:t>+</a:t>
            </a:r>
            <a:r>
              <a:rPr lang="en-US" dirty="0" smtClean="0"/>
              <a:t> deposit w/ 468.25-nm excitation: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5152072"/>
            <a:ext cx="449580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Similarity between excitation spectra </a:t>
            </a:r>
            <a:r>
              <a:rPr lang="en-US" dirty="0" smtClean="0"/>
              <a:t>for</a:t>
            </a:r>
          </a:p>
          <a:p>
            <a:r>
              <a:rPr lang="en-US" dirty="0" smtClean="0"/>
              <a:t>532 nm </a:t>
            </a:r>
            <a:r>
              <a:rPr lang="en-US" dirty="0"/>
              <a:t>line and 635 nm line suggests they are related, and could be fluorescence of P</a:t>
            </a:r>
            <a:r>
              <a:rPr lang="en-US" dirty="0">
                <a:sym typeface="Wingdings" panose="05000000000000000000" pitchFamily="2" charset="2"/>
              </a:rPr>
              <a:t>S and PD, respectively, for Ba</a:t>
            </a:r>
            <a:r>
              <a:rPr lang="en-US" baseline="30000" dirty="0">
                <a:sym typeface="Wingdings" panose="05000000000000000000" pitchFamily="2" charset="2"/>
              </a:rPr>
              <a:t>+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90600" y="1693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0" y="2120944"/>
            <a:ext cx="157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Ba</a:t>
            </a:r>
            <a:r>
              <a:rPr lang="en-US" baseline="30000" dirty="0" smtClean="0">
                <a:solidFill>
                  <a:srgbClr val="0070C0"/>
                </a:solidFill>
              </a:rPr>
              <a:t>+</a:t>
            </a:r>
            <a:r>
              <a:rPr lang="en-US" dirty="0" smtClean="0">
                <a:solidFill>
                  <a:srgbClr val="0070C0"/>
                </a:solidFill>
              </a:rPr>
              <a:t> in vacuum: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875402" y="3964800"/>
            <a:ext cx="4191000" cy="2664600"/>
            <a:chOff x="4875402" y="3554836"/>
            <a:chExt cx="4191000" cy="2664600"/>
          </a:xfrm>
        </p:grpSpPr>
        <p:grpSp>
          <p:nvGrpSpPr>
            <p:cNvPr id="17" name="Group 16"/>
            <p:cNvGrpSpPr/>
            <p:nvPr/>
          </p:nvGrpSpPr>
          <p:grpSpPr>
            <a:xfrm>
              <a:off x="5162943" y="3554836"/>
              <a:ext cx="3751059" cy="2664600"/>
              <a:chOff x="5316741" y="3554836"/>
              <a:chExt cx="3751059" cy="26646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741" y="3554836"/>
                <a:ext cx="3751059" cy="26646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5910906" y="3755395"/>
                <a:ext cx="323533" cy="241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5953857" y="3876181"/>
              <a:ext cx="1893346" cy="1443804"/>
            </a:xfrm>
            <a:prstGeom prst="ellipse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endCxn id="16" idx="2"/>
            </p:cNvCxnSpPr>
            <p:nvPr/>
          </p:nvCxnSpPr>
          <p:spPr>
            <a:xfrm flipV="1">
              <a:off x="4875402" y="4598083"/>
              <a:ext cx="1078455" cy="20251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678154" y="3644202"/>
              <a:ext cx="38824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(a)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(b)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(c)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(d)</a:t>
              </a:r>
            </a:p>
            <a:p>
              <a:r>
                <a:rPr lang="en-US" sz="1400" dirty="0" smtClean="0">
                  <a:solidFill>
                    <a:srgbClr val="FF0000"/>
                  </a:solidFill>
                </a:rPr>
                <a:t>(e)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(f)</a:t>
              </a:r>
              <a:endParaRPr lang="en-US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190562" y="3623143"/>
            <a:ext cx="369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Excitation spectra for emission peaks: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43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200" y="704671"/>
            <a:ext cx="5086744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Unknown:  will some daughters remain ionized?</a:t>
            </a:r>
          </a:p>
          <a:p>
            <a:pPr marL="342900" indent="-342900">
              <a:buAutoNum type="alphaLcParenR"/>
            </a:pPr>
            <a:r>
              <a:rPr lang="en-US" dirty="0" smtClean="0">
                <a:solidFill>
                  <a:srgbClr val="C00000"/>
                </a:solidFill>
              </a:rPr>
              <a:t>76% of beta decay daughters of </a:t>
            </a:r>
            <a:r>
              <a:rPr lang="en-US" baseline="30000" dirty="0" smtClean="0">
                <a:solidFill>
                  <a:srgbClr val="C00000"/>
                </a:solidFill>
              </a:rPr>
              <a:t>214</a:t>
            </a:r>
            <a:r>
              <a:rPr lang="en-US" dirty="0" smtClean="0">
                <a:solidFill>
                  <a:srgbClr val="C00000"/>
                </a:solidFill>
              </a:rPr>
              <a:t>Pb remain ionized in EXO-200 (</a:t>
            </a:r>
            <a:r>
              <a:rPr lang="en-US" i="1" dirty="0" smtClean="0">
                <a:solidFill>
                  <a:srgbClr val="C00000"/>
                </a:solidFill>
              </a:rPr>
              <a:t>Phys. Rev. C </a:t>
            </a:r>
            <a:r>
              <a:rPr lang="en-US" b="1" dirty="0" smtClean="0">
                <a:solidFill>
                  <a:srgbClr val="C00000"/>
                </a:solidFill>
              </a:rPr>
              <a:t>92</a:t>
            </a:r>
            <a:r>
              <a:rPr lang="en-US" dirty="0" smtClean="0">
                <a:solidFill>
                  <a:srgbClr val="C00000"/>
                </a:solidFill>
              </a:rPr>
              <a:t> (2015))</a:t>
            </a:r>
          </a:p>
          <a:p>
            <a:pPr marL="342900" indent="-342900">
              <a:buAutoNum type="alphaLcParenR"/>
            </a:pPr>
            <a:r>
              <a:rPr lang="en-US" dirty="0" smtClean="0">
                <a:solidFill>
                  <a:srgbClr val="C00000"/>
                </a:solidFill>
              </a:rPr>
              <a:t>Remain ionized in SXe on probe?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0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2734270"/>
            <a:ext cx="4574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2:  Imaging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0"/>
            <a:ext cx="660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Imaging Ba in SXe on Cold Sapphire Window</a:t>
            </a:r>
            <a:endParaRPr lang="en-US" sz="2800" b="1" i="1" dirty="0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5621"/>
            <a:ext cx="3908713" cy="2172396"/>
          </a:xfrm>
          <a:prstGeom prst="rect">
            <a:avLst/>
          </a:prstGeom>
          <a:ln w="22225">
            <a:solidFill>
              <a:schemeClr val="tx1"/>
            </a:solidFill>
            <a:prstDash val="sysDash"/>
          </a:ln>
        </p:spPr>
      </p:pic>
      <p:sp>
        <p:nvSpPr>
          <p:cNvPr id="380" name="TextBox 379"/>
          <p:cNvSpPr txBox="1"/>
          <p:nvPr/>
        </p:nvSpPr>
        <p:spPr>
          <a:xfrm>
            <a:off x="1676400" y="3672689"/>
            <a:ext cx="13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Sapphire Window</a:t>
            </a:r>
            <a:endParaRPr lang="en-US" sz="2400" dirty="0"/>
          </a:p>
        </p:txBody>
      </p:sp>
      <p:sp>
        <p:nvSpPr>
          <p:cNvPr id="381" name="TextBox 380"/>
          <p:cNvSpPr txBox="1"/>
          <p:nvPr/>
        </p:nvSpPr>
        <p:spPr>
          <a:xfrm>
            <a:off x="914400" y="3612759"/>
            <a:ext cx="63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SXe</a:t>
            </a:r>
            <a:endParaRPr lang="en-US" sz="2400" dirty="0"/>
          </a:p>
        </p:txBody>
      </p:sp>
      <p:sp>
        <p:nvSpPr>
          <p:cNvPr id="382" name="TextBox 381"/>
          <p:cNvSpPr txBox="1"/>
          <p:nvPr/>
        </p:nvSpPr>
        <p:spPr>
          <a:xfrm>
            <a:off x="6236780" y="209775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383" name="TextBox 382"/>
          <p:cNvSpPr txBox="1"/>
          <p:nvPr/>
        </p:nvSpPr>
        <p:spPr>
          <a:xfrm>
            <a:off x="1828800" y="27596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971493" y="1905000"/>
            <a:ext cx="32205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cross-sectional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side view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3619"/>
            <a:ext cx="2971800" cy="583790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562600" y="681335"/>
            <a:ext cx="271176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Image is from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above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800600" y="3178959"/>
            <a:ext cx="381000" cy="326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74812" y="3626522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8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191272"/>
            <a:ext cx="4382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Band-pass Filters for Imaging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2438400" y="791086"/>
            <a:ext cx="4267200" cy="4161913"/>
            <a:chOff x="2438400" y="791086"/>
            <a:chExt cx="4267200" cy="41619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791086"/>
              <a:ext cx="4267200" cy="416191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505200" y="1216152"/>
              <a:ext cx="1219200" cy="3319272"/>
            </a:xfrm>
            <a:prstGeom prst="rect">
              <a:avLst/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40680" y="1216152"/>
              <a:ext cx="685800" cy="3319272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4114800" y="4267200"/>
            <a:ext cx="0" cy="1295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57084" y="5614182"/>
            <a:ext cx="3915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586-nm band-pass</a:t>
            </a:r>
          </a:p>
          <a:p>
            <a:pPr algn="ctr"/>
            <a:r>
              <a:rPr lang="en-US" dirty="0" smtClean="0"/>
              <a:t>For 577-nm and 591-nm peaks together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783580" y="4267200"/>
            <a:ext cx="0" cy="914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64517" y="5183945"/>
            <a:ext cx="1923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620-nm band-pass</a:t>
            </a:r>
          </a:p>
          <a:p>
            <a:r>
              <a:rPr lang="en-US" dirty="0" smtClean="0"/>
              <a:t>For 619-nm peak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4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7779" r="9253" b="5417"/>
          <a:stretch/>
        </p:blipFill>
        <p:spPr>
          <a:xfrm>
            <a:off x="174095" y="1195702"/>
            <a:ext cx="1462255" cy="1384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7156" r="9731" b="5417"/>
          <a:stretch/>
        </p:blipFill>
        <p:spPr>
          <a:xfrm>
            <a:off x="4595442" y="1207532"/>
            <a:ext cx="1431902" cy="13946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t="7779" r="9582" b="5417"/>
          <a:stretch/>
        </p:blipFill>
        <p:spPr>
          <a:xfrm>
            <a:off x="1647236" y="1217473"/>
            <a:ext cx="1455448" cy="1384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" t="7156" r="9098" b="5417"/>
          <a:stretch/>
        </p:blipFill>
        <p:spPr>
          <a:xfrm>
            <a:off x="6054445" y="1207532"/>
            <a:ext cx="1460878" cy="1394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7779" r="9420" b="5417"/>
          <a:stretch/>
        </p:blipFill>
        <p:spPr>
          <a:xfrm>
            <a:off x="3102684" y="1217473"/>
            <a:ext cx="1460101" cy="1384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" t="7156" r="10380" b="5417"/>
          <a:stretch/>
        </p:blipFill>
        <p:spPr>
          <a:xfrm>
            <a:off x="7534750" y="1207533"/>
            <a:ext cx="1440517" cy="13946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788" y="838201"/>
            <a:ext cx="102303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50 msec.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804932" y="838200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100 msec.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00759" y="838200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200 msec.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278976" y="838200"/>
            <a:ext cx="101181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~4.5 sec.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71569" y="838201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700 msec.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806006" y="838461"/>
            <a:ext cx="89800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~3 min.</a:t>
            </a:r>
            <a:endParaRPr lang="en-US" b="1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4119385" y="4922837"/>
            <a:ext cx="4719815" cy="147796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000" dirty="0"/>
              <a:t>Hole-bleaching occurs rapidly at high laser intensity.</a:t>
            </a:r>
          </a:p>
          <a:p>
            <a:r>
              <a:rPr lang="en-US" sz="2000" dirty="0" smtClean="0"/>
              <a:t>Need to use low laser power to image only atoms within focused laser region.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" r="28181"/>
          <a:stretch/>
        </p:blipFill>
        <p:spPr>
          <a:xfrm>
            <a:off x="152400" y="3352800"/>
            <a:ext cx="3814585" cy="296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667000"/>
            <a:ext cx="227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CC"/>
                </a:solidFill>
              </a:rPr>
              <a:t>Cross-section </a:t>
            </a:r>
          </a:p>
          <a:p>
            <a:pPr algn="ctr"/>
            <a:r>
              <a:rPr lang="en-US" sz="2000" b="1" dirty="0" smtClean="0">
                <a:solidFill>
                  <a:srgbClr val="0000CC"/>
                </a:solidFill>
              </a:rPr>
              <a:t>at focus position:</a:t>
            </a:r>
            <a:endParaRPr lang="en-US" sz="2000" b="1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094" y="49237"/>
            <a:ext cx="834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Imaging 591-nm Fluorescence w/ Focused Laser, ~1 </a:t>
            </a:r>
            <a:r>
              <a:rPr lang="en-US" sz="2800" dirty="0" err="1" smtClean="0">
                <a:solidFill>
                  <a:srgbClr val="0070C0"/>
                </a:solidFill>
              </a:rPr>
              <a:t>mW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47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6651626" y="2700698"/>
            <a:ext cx="2187574" cy="2133599"/>
            <a:chOff x="2438400" y="791086"/>
            <a:chExt cx="4267200" cy="416191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791086"/>
              <a:ext cx="4267200" cy="4161913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4092656" y="1216153"/>
              <a:ext cx="685799" cy="3319272"/>
            </a:xfrm>
            <a:prstGeom prst="rect">
              <a:avLst/>
            </a:prstGeom>
            <a:solidFill>
              <a:srgbClr val="0099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62785" y="3374886"/>
            <a:ext cx="2066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These use a 590-nm band-pass filter:</a:t>
            </a:r>
            <a:endParaRPr 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6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35546" y="49237"/>
            <a:ext cx="667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577-nm and 591-nm Fluorescence</a:t>
            </a:r>
          </a:p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w/ Focused </a:t>
            </a:r>
            <a:r>
              <a:rPr lang="en-US" sz="2800" dirty="0">
                <a:solidFill>
                  <a:srgbClr val="0070C0"/>
                </a:solidFill>
              </a:rPr>
              <a:t>Laser (radius w = 5</a:t>
            </a:r>
            <a:r>
              <a:rPr lang="el-GR" sz="2800" dirty="0">
                <a:solidFill>
                  <a:srgbClr val="0070C0"/>
                </a:solidFill>
              </a:rPr>
              <a:t>μ</a:t>
            </a:r>
            <a:r>
              <a:rPr lang="en-US" sz="2800" dirty="0" smtClean="0">
                <a:solidFill>
                  <a:srgbClr val="0070C0"/>
                </a:solidFill>
              </a:rPr>
              <a:t>m</a:t>
            </a:r>
            <a:r>
              <a:rPr lang="en-US" sz="2800" dirty="0" smtClean="0">
                <a:solidFill>
                  <a:srgbClr val="0070C0"/>
                </a:solidFill>
              </a:rPr>
              <a:t>), </a:t>
            </a:r>
            <a:r>
              <a:rPr lang="en-US" sz="2800" b="1" dirty="0" smtClean="0">
                <a:solidFill>
                  <a:srgbClr val="0070C0"/>
                </a:solidFill>
              </a:rPr>
              <a:t>0.03 µW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6701" y="32766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73332" y="1219200"/>
            <a:ext cx="3546268" cy="4490342"/>
            <a:chOff x="873332" y="1529458"/>
            <a:chExt cx="3546268" cy="44903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332" y="1529458"/>
              <a:ext cx="3546268" cy="449034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286000" y="1710793"/>
              <a:ext cx="9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Frame 1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91564" y="1221596"/>
            <a:ext cx="3546268" cy="4485549"/>
            <a:chOff x="4991564" y="1531854"/>
            <a:chExt cx="3546268" cy="448554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564" y="1531854"/>
              <a:ext cx="3546268" cy="448554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449411" y="1710793"/>
              <a:ext cx="9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Frame 3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614691" y="1114462"/>
            <a:ext cx="1914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≤ 2700 Ba atoms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4" name="Content Placeholder 21"/>
          <p:cNvSpPr txBox="1">
            <a:spLocks/>
          </p:cNvSpPr>
          <p:nvPr/>
        </p:nvSpPr>
        <p:spPr>
          <a:xfrm>
            <a:off x="1905000" y="5943600"/>
            <a:ext cx="5779489" cy="76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Only slight bleaching at this intensity in 100-s </a:t>
            </a:r>
            <a:r>
              <a:rPr lang="en-US" sz="1800" dirty="0" smtClean="0"/>
              <a:t>exposures</a:t>
            </a:r>
          </a:p>
          <a:p>
            <a:r>
              <a:rPr lang="en-US" sz="1800" dirty="0"/>
              <a:t>Backgrounds are negligible at this intensity</a:t>
            </a:r>
          </a:p>
          <a:p>
            <a:endParaRPr lang="en-US" sz="18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149" y="5574268"/>
            <a:ext cx="217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Laser radius w </a:t>
            </a:r>
            <a:r>
              <a:rPr lang="en-US" dirty="0">
                <a:solidFill>
                  <a:srgbClr val="0070C0"/>
                </a:solidFill>
              </a:rPr>
              <a:t>= </a:t>
            </a:r>
            <a:r>
              <a:rPr lang="en-US" dirty="0" smtClean="0">
                <a:solidFill>
                  <a:srgbClr val="0070C0"/>
                </a:solidFill>
              </a:rPr>
              <a:t>5</a:t>
            </a:r>
            <a:r>
              <a:rPr lang="el-GR" dirty="0" smtClean="0">
                <a:solidFill>
                  <a:srgbClr val="0070C0"/>
                </a:solidFill>
              </a:rPr>
              <a:t>μ</a:t>
            </a:r>
            <a:r>
              <a:rPr lang="en-US" dirty="0" smtClean="0">
                <a:solidFill>
                  <a:srgbClr val="0070C0"/>
                </a:solidFill>
              </a:rPr>
              <a:t>m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44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616180" y="4964434"/>
            <a:ext cx="2895420" cy="1922543"/>
            <a:chOff x="4056111" y="4962945"/>
            <a:chExt cx="2895420" cy="19225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b="7379"/>
            <a:stretch/>
          </p:blipFill>
          <p:spPr>
            <a:xfrm>
              <a:off x="4364969" y="4962945"/>
              <a:ext cx="2586562" cy="167162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557007" y="651615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3992952" y="560779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</p:grpSp>
      <p:sp>
        <p:nvSpPr>
          <p:cNvPr id="35" name="Down Arrow 34"/>
          <p:cNvSpPr/>
          <p:nvPr/>
        </p:nvSpPr>
        <p:spPr>
          <a:xfrm>
            <a:off x="4862678" y="4521917"/>
            <a:ext cx="161814" cy="52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437678" y="461444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vibrations</a:t>
            </a:r>
            <a:endParaRPr lang="en-US" sz="1600" i="1" dirty="0"/>
          </a:p>
        </p:txBody>
      </p:sp>
      <p:sp>
        <p:nvSpPr>
          <p:cNvPr id="23" name="Rectangle 22"/>
          <p:cNvSpPr/>
          <p:nvPr/>
        </p:nvSpPr>
        <p:spPr>
          <a:xfrm>
            <a:off x="1447800" y="2802270"/>
            <a:ext cx="5954043" cy="4491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81325" y="76200"/>
            <a:ext cx="596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Calculating # Ba atoms in focused laser region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5674" y="2728169"/>
            <a:ext cx="5755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#atoms  ≤  #ions  =  </a:t>
            </a:r>
            <a:r>
              <a:rPr lang="en-US" sz="2800" dirty="0" smtClean="0">
                <a:solidFill>
                  <a:srgbClr val="FF000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charge/(1.6×10</a:t>
            </a:r>
            <a:r>
              <a:rPr lang="en-US" baseline="30000" dirty="0" smtClean="0">
                <a:solidFill>
                  <a:srgbClr val="FF0000"/>
                </a:solidFill>
              </a:rPr>
              <a:t>-19</a:t>
            </a:r>
            <a:r>
              <a:rPr lang="en-US" dirty="0" smtClean="0">
                <a:solidFill>
                  <a:srgbClr val="FF0000"/>
                </a:solidFill>
              </a:rPr>
              <a:t> C)</a:t>
            </a:r>
            <a:r>
              <a:rPr lang="en-US" sz="2800" dirty="0" smtClean="0">
                <a:solidFill>
                  <a:srgbClr val="FF0000"/>
                </a:solidFill>
              </a:rPr>
              <a:t>]</a:t>
            </a:r>
            <a:r>
              <a:rPr lang="en-US" dirty="0" smtClean="0">
                <a:solidFill>
                  <a:srgbClr val="FF0000"/>
                </a:solidFill>
              </a:rPr>
              <a:t>/m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× </a:t>
            </a:r>
            <a:r>
              <a:rPr lang="en-US" dirty="0" smtClean="0">
                <a:solidFill>
                  <a:srgbClr val="0000FF"/>
                </a:solidFill>
              </a:rPr>
              <a:t>Laser Area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7189" y="2272648"/>
            <a:ext cx="0" cy="66144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7465" y="162631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Due to unknown neutralization fraction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5984" y="2445090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Per pulse of ion beam: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570917" y="1505788"/>
            <a:ext cx="211470" cy="2381494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63890" y="1626317"/>
            <a:ext cx="218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calibrated Faraday signal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911620" y="572120"/>
            <a:ext cx="1855022" cy="2057636"/>
            <a:chOff x="2362200" y="572120"/>
            <a:chExt cx="1855022" cy="20576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838701"/>
              <a:ext cx="1855022" cy="179105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59574" y="572120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Ba</a:t>
              </a:r>
              <a:r>
                <a:rPr lang="en-US" sz="1600" baseline="30000" dirty="0" smtClean="0"/>
                <a:t>+</a:t>
              </a:r>
              <a:r>
                <a:rPr lang="en-US" sz="1600" dirty="0" smtClean="0"/>
                <a:t> ion pulses:</a:t>
              </a:r>
              <a:endParaRPr lang="en-US" sz="1600" dirty="0"/>
            </a:p>
          </p:txBody>
        </p:sp>
      </p:grpSp>
      <p:sp>
        <p:nvSpPr>
          <p:cNvPr id="17" name="Left Brace 16"/>
          <p:cNvSpPr/>
          <p:nvPr/>
        </p:nvSpPr>
        <p:spPr>
          <a:xfrm rot="16200000">
            <a:off x="6487774" y="2830171"/>
            <a:ext cx="211470" cy="986188"/>
          </a:xfrm>
          <a:prstGeom prst="lef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t="30903" r="34295" b="28176"/>
          <a:stretch/>
        </p:blipFill>
        <p:spPr>
          <a:xfrm>
            <a:off x="4562237" y="3733800"/>
            <a:ext cx="762699" cy="7717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16009" y="3788875"/>
            <a:ext cx="292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laser spot of radii w</a:t>
            </a:r>
            <a:r>
              <a:rPr lang="en-US" baseline="-25000" dirty="0" smtClean="0"/>
              <a:t>x</a:t>
            </a:r>
            <a:r>
              <a:rPr lang="en-US" dirty="0" smtClean="0"/>
              <a:t> × w</a:t>
            </a:r>
            <a:r>
              <a:rPr lang="en-US" baseline="-25000" dirty="0" smtClean="0"/>
              <a:t>y</a:t>
            </a:r>
            <a:r>
              <a:rPr lang="en-US" dirty="0" smtClean="0"/>
              <a:t> = 2.06</a:t>
            </a:r>
            <a:r>
              <a:rPr lang="el-GR" dirty="0" smtClean="0"/>
              <a:t>μ</a:t>
            </a:r>
            <a:r>
              <a:rPr lang="en-US" dirty="0" smtClean="0"/>
              <a:t>m × 2.66</a:t>
            </a:r>
            <a:r>
              <a:rPr lang="el-GR" dirty="0"/>
              <a:t> μ</a:t>
            </a:r>
            <a:r>
              <a:rPr lang="en-US" dirty="0" smtClean="0"/>
              <a:t>m: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73157" y="1447800"/>
            <a:ext cx="2337243" cy="109570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1174" y="5332287"/>
            <a:ext cx="2169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spot size overlain on cryostat vibration data: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5396541" y="3988475"/>
            <a:ext cx="3671259" cy="2031325"/>
            <a:chOff x="5396541" y="3549134"/>
            <a:chExt cx="3671259" cy="2031325"/>
          </a:xfrm>
        </p:grpSpPr>
        <p:grpSp>
          <p:nvGrpSpPr>
            <p:cNvPr id="41" name="Group 40"/>
            <p:cNvGrpSpPr/>
            <p:nvPr/>
          </p:nvGrpSpPr>
          <p:grpSpPr>
            <a:xfrm>
              <a:off x="5396541" y="3549134"/>
              <a:ext cx="3671259" cy="2031325"/>
              <a:chOff x="5396541" y="3549134"/>
              <a:chExt cx="3671259" cy="2031325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396541" y="3549134"/>
                <a:ext cx="36712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Two definitions for number of atoms:</a:t>
                </a:r>
              </a:p>
              <a:p>
                <a:pPr marL="342900" indent="-342900">
                  <a:buAutoNum type="arabicParenR"/>
                </a:pPr>
                <a:r>
                  <a:rPr lang="en-US" dirty="0" smtClean="0"/>
                  <a:t>Those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instantaneously illuminated </a:t>
                </a:r>
                <a:r>
                  <a:rPr lang="en-US" dirty="0" smtClean="0"/>
                  <a:t>by laser spot 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8.6 </a:t>
                </a:r>
                <a:r>
                  <a:rPr lang="el-GR" dirty="0"/>
                  <a:t>μ</a:t>
                </a:r>
                <a:r>
                  <a:rPr lang="en-US" dirty="0" smtClean="0"/>
                  <a:t>m</a:t>
                </a:r>
                <a:r>
                  <a:rPr lang="en-US" baseline="30000" dirty="0" smtClean="0"/>
                  <a:t>2</a:t>
                </a:r>
              </a:p>
              <a:p>
                <a:pPr marL="342900" indent="-342900">
                  <a:buAutoNum type="arabicParenR"/>
                </a:pPr>
                <a:r>
                  <a:rPr lang="en-US" i="1" dirty="0" smtClean="0">
                    <a:solidFill>
                      <a:srgbClr val="C00000"/>
                    </a:solidFill>
                  </a:rPr>
                  <a:t>Total illuminated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over vibrations</a:t>
                </a:r>
              </a:p>
              <a:p>
                <a:pPr marL="342900" indent="-342900">
                  <a:buFontTx/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40 </a:t>
                </a:r>
                <a:r>
                  <a:rPr lang="el-GR" dirty="0"/>
                  <a:t>μ</a:t>
                </a:r>
                <a:r>
                  <a:rPr lang="en-US" dirty="0"/>
                  <a:t>m</a:t>
                </a:r>
                <a:r>
                  <a:rPr lang="en-US" baseline="30000" dirty="0"/>
                  <a:t>2</a:t>
                </a:r>
              </a:p>
              <a:p>
                <a:pPr marL="342900" indent="-342900">
                  <a:buAutoNum type="arabicParenR"/>
                </a:pP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418982" y="4355068"/>
                <a:ext cx="372218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2)</a:t>
                </a:r>
              </a:p>
              <a:p>
                <a:endParaRPr lang="en-US" dirty="0"/>
              </a:p>
            </p:txBody>
          </p:sp>
        </p:grpSp>
        <p:sp>
          <p:nvSpPr>
            <p:cNvPr id="42" name="Right Arrow 41"/>
            <p:cNvSpPr/>
            <p:nvPr/>
          </p:nvSpPr>
          <p:spPr>
            <a:xfrm>
              <a:off x="6479209" y="4514713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6479209" y="5045529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7200" y="3505200"/>
            <a:ext cx="8686800" cy="3352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1962321"/>
            <a:ext cx="4952999" cy="40574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425" y="-36731"/>
            <a:ext cx="825854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Neutrino Oscillation:  neutrinos have mass!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1764" y="533400"/>
            <a:ext cx="1917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(2015 Nobel prize)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7280" y="4013537"/>
            <a:ext cx="3648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Oscillation experiments have measured difference between squares of neutrino masses: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604222" y="1611868"/>
            <a:ext cx="393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possible neutrino mass hierarchies: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00400" y="5562600"/>
            <a:ext cx="1600200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04069" y="5083314"/>
            <a:ext cx="2333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Absolute mass scale yet unknown</a:t>
            </a:r>
            <a:endParaRPr 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7280" y="1600200"/>
                <a:ext cx="3953720" cy="17543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C00000"/>
                    </a:solidFill>
                  </a:rPr>
                  <a:t>Neutrinos interact as flavor states: 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μ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τ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US" sz="2000" dirty="0" smtClean="0"/>
                  <a:t>which are different from stationary mass states:</a:t>
                </a:r>
              </a:p>
              <a:p>
                <a:pPr algn="ctr"/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i="1" dirty="0"/>
                  <a:t>,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/>
                  <a:t>,|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80" y="1600200"/>
                <a:ext cx="3953720" cy="1754326"/>
              </a:xfrm>
              <a:prstGeom prst="rect">
                <a:avLst/>
              </a:prstGeom>
              <a:blipFill rotWithShape="1">
                <a:blip r:embed="rId3"/>
                <a:stretch>
                  <a:fillRect t="-17073" r="-770" b="-50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554101" y="838200"/>
                <a:ext cx="40034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70C0"/>
                    </a:solidFill>
                  </a:rPr>
                  <a:t>Oscillation in time between </a:t>
                </a:r>
                <a14:m>
                  <m:oMath xmlns:m="http://schemas.openxmlformats.org/officeDocument/2006/math">
                    <m:r>
                      <a:rPr lang="el-GR" sz="20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sz="2000" i="1" baseline="-2500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𝑒</m:t>
                    </m:r>
                  </m:oMath>
                </a14:m>
                <a:r>
                  <a:rPr lang="en-US" sz="2000" dirty="0" smtClean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l-GR" sz="20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sz="2000" i="1" baseline="-2500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µ</m:t>
                    </m:r>
                  </m:oMath>
                </a14:m>
                <a:r>
                  <a:rPr lang="en-US" sz="2000" dirty="0" smtClean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l-GR" sz="20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sz="2000" i="1" baseline="-2500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01" y="838200"/>
                <a:ext cx="4003404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1674" t="-7692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262093" y="3581400"/>
            <a:ext cx="3319307" cy="369332"/>
            <a:chOff x="237280" y="3733800"/>
            <a:chExt cx="3319307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237280" y="3733800"/>
              <a:ext cx="3319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0070C0"/>
                  </a:solidFill>
                </a:rPr>
                <a:t>Different masses          oscillations</a:t>
              </a:r>
              <a:endParaRPr lang="en-US" i="1" dirty="0">
                <a:solidFill>
                  <a:srgbClr val="0070C0"/>
                </a:solidFill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2068335" y="3855537"/>
              <a:ext cx="220775" cy="1355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616180" y="4964434"/>
            <a:ext cx="2895420" cy="1922543"/>
            <a:chOff x="4056111" y="4962945"/>
            <a:chExt cx="2895420" cy="19225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b="7379"/>
            <a:stretch/>
          </p:blipFill>
          <p:spPr>
            <a:xfrm>
              <a:off x="4364969" y="4962945"/>
              <a:ext cx="2586562" cy="167162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557007" y="651615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3992952" y="560779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</p:grpSp>
      <p:sp>
        <p:nvSpPr>
          <p:cNvPr id="35" name="Down Arrow 34"/>
          <p:cNvSpPr/>
          <p:nvPr/>
        </p:nvSpPr>
        <p:spPr>
          <a:xfrm>
            <a:off x="4862678" y="4521917"/>
            <a:ext cx="161814" cy="52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437678" y="461444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vibrations</a:t>
            </a:r>
            <a:endParaRPr lang="en-US" sz="1600" i="1" dirty="0"/>
          </a:p>
        </p:txBody>
      </p:sp>
      <p:sp>
        <p:nvSpPr>
          <p:cNvPr id="23" name="Rectangle 22"/>
          <p:cNvSpPr/>
          <p:nvPr/>
        </p:nvSpPr>
        <p:spPr>
          <a:xfrm>
            <a:off x="1447800" y="2802270"/>
            <a:ext cx="5954043" cy="4491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81325" y="76200"/>
            <a:ext cx="596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Calculating # Ba atoms in focused laser region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5674" y="2728169"/>
            <a:ext cx="5755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#atoms  ≤  #ions  =  </a:t>
            </a:r>
            <a:r>
              <a:rPr lang="en-US" sz="2800" dirty="0" smtClean="0">
                <a:solidFill>
                  <a:srgbClr val="FF000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charge/(1.6×10</a:t>
            </a:r>
            <a:r>
              <a:rPr lang="en-US" baseline="30000" dirty="0" smtClean="0">
                <a:solidFill>
                  <a:srgbClr val="FF0000"/>
                </a:solidFill>
              </a:rPr>
              <a:t>-19</a:t>
            </a:r>
            <a:r>
              <a:rPr lang="en-US" dirty="0" smtClean="0">
                <a:solidFill>
                  <a:srgbClr val="FF0000"/>
                </a:solidFill>
              </a:rPr>
              <a:t> C)</a:t>
            </a:r>
            <a:r>
              <a:rPr lang="en-US" sz="2800" dirty="0" smtClean="0">
                <a:solidFill>
                  <a:srgbClr val="FF0000"/>
                </a:solidFill>
              </a:rPr>
              <a:t>]</a:t>
            </a:r>
            <a:r>
              <a:rPr lang="en-US" dirty="0" smtClean="0">
                <a:solidFill>
                  <a:srgbClr val="FF0000"/>
                </a:solidFill>
              </a:rPr>
              <a:t>/m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× </a:t>
            </a:r>
            <a:r>
              <a:rPr lang="en-US" dirty="0" smtClean="0">
                <a:solidFill>
                  <a:srgbClr val="0000FF"/>
                </a:solidFill>
              </a:rPr>
              <a:t>Laser Area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7189" y="2272648"/>
            <a:ext cx="0" cy="66144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7465" y="162631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Due to unknown neutralization fraction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5984" y="2445090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Per pulse of ion beam: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570917" y="1505788"/>
            <a:ext cx="211470" cy="2381494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63890" y="1626317"/>
            <a:ext cx="218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calibrated Faraday signal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911620" y="572120"/>
            <a:ext cx="1855022" cy="2057636"/>
            <a:chOff x="2362200" y="572120"/>
            <a:chExt cx="1855022" cy="20576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838701"/>
              <a:ext cx="1855022" cy="179105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59574" y="572120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Ba</a:t>
              </a:r>
              <a:r>
                <a:rPr lang="en-US" sz="1600" baseline="30000" dirty="0" smtClean="0"/>
                <a:t>+</a:t>
              </a:r>
              <a:r>
                <a:rPr lang="en-US" sz="1600" dirty="0" smtClean="0"/>
                <a:t> ion pulses:</a:t>
              </a:r>
              <a:endParaRPr lang="en-US" sz="1600" dirty="0"/>
            </a:p>
          </p:txBody>
        </p:sp>
      </p:grpSp>
      <p:sp>
        <p:nvSpPr>
          <p:cNvPr id="17" name="Left Brace 16"/>
          <p:cNvSpPr/>
          <p:nvPr/>
        </p:nvSpPr>
        <p:spPr>
          <a:xfrm rot="16200000">
            <a:off x="6487774" y="2830171"/>
            <a:ext cx="211470" cy="986188"/>
          </a:xfrm>
          <a:prstGeom prst="leftBrac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t="30903" r="34295" b="28176"/>
          <a:stretch/>
        </p:blipFill>
        <p:spPr>
          <a:xfrm>
            <a:off x="4562237" y="3733800"/>
            <a:ext cx="762699" cy="7717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16009" y="3788875"/>
            <a:ext cx="292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laser spot of radii w</a:t>
            </a:r>
            <a:r>
              <a:rPr lang="en-US" baseline="-25000" dirty="0" smtClean="0"/>
              <a:t>x</a:t>
            </a:r>
            <a:r>
              <a:rPr lang="en-US" dirty="0" smtClean="0"/>
              <a:t> × w</a:t>
            </a:r>
            <a:r>
              <a:rPr lang="en-US" baseline="-25000" dirty="0" smtClean="0"/>
              <a:t>y</a:t>
            </a:r>
            <a:r>
              <a:rPr lang="en-US" dirty="0" smtClean="0"/>
              <a:t> = 2.06</a:t>
            </a:r>
            <a:r>
              <a:rPr lang="el-GR" dirty="0" smtClean="0"/>
              <a:t>μ</a:t>
            </a:r>
            <a:r>
              <a:rPr lang="en-US" dirty="0" smtClean="0"/>
              <a:t>m × 2.66</a:t>
            </a:r>
            <a:r>
              <a:rPr lang="el-GR" dirty="0"/>
              <a:t> μ</a:t>
            </a:r>
            <a:r>
              <a:rPr lang="en-US" dirty="0" smtClean="0"/>
              <a:t>m: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73157" y="1447800"/>
            <a:ext cx="2337243" cy="109570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1174" y="5332287"/>
            <a:ext cx="2169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spot size overlain on cryostat vibration data: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5396541" y="3988475"/>
            <a:ext cx="3671259" cy="2031325"/>
            <a:chOff x="5396541" y="3549134"/>
            <a:chExt cx="3671259" cy="2031325"/>
          </a:xfrm>
        </p:grpSpPr>
        <p:grpSp>
          <p:nvGrpSpPr>
            <p:cNvPr id="41" name="Group 40"/>
            <p:cNvGrpSpPr/>
            <p:nvPr/>
          </p:nvGrpSpPr>
          <p:grpSpPr>
            <a:xfrm>
              <a:off x="5396541" y="3549134"/>
              <a:ext cx="3671259" cy="2031325"/>
              <a:chOff x="5396541" y="3549134"/>
              <a:chExt cx="3671259" cy="2031325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396541" y="3549134"/>
                <a:ext cx="36712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Two definitions for number of atoms:</a:t>
                </a:r>
              </a:p>
              <a:p>
                <a:pPr marL="342900" indent="-342900">
                  <a:buAutoNum type="arabicParenR"/>
                </a:pPr>
                <a:r>
                  <a:rPr lang="en-US" dirty="0" smtClean="0"/>
                  <a:t>Those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instantaneously illuminated </a:t>
                </a:r>
                <a:r>
                  <a:rPr lang="en-US" dirty="0" smtClean="0"/>
                  <a:t>by laser spot 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8.6 </a:t>
                </a:r>
                <a:r>
                  <a:rPr lang="el-GR" dirty="0"/>
                  <a:t>μ</a:t>
                </a:r>
                <a:r>
                  <a:rPr lang="en-US" dirty="0" smtClean="0"/>
                  <a:t>m</a:t>
                </a:r>
                <a:r>
                  <a:rPr lang="en-US" baseline="30000" dirty="0" smtClean="0"/>
                  <a:t>2</a:t>
                </a:r>
              </a:p>
              <a:p>
                <a:pPr marL="342900" indent="-342900">
                  <a:buAutoNum type="arabicParenR"/>
                </a:pPr>
                <a:r>
                  <a:rPr lang="en-US" i="1" dirty="0" smtClean="0">
                    <a:solidFill>
                      <a:srgbClr val="C00000"/>
                    </a:solidFill>
                  </a:rPr>
                  <a:t>Total illuminated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over vibrations</a:t>
                </a:r>
              </a:p>
              <a:p>
                <a:pPr marL="342900" indent="-342900">
                  <a:buFontTx/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40 </a:t>
                </a:r>
                <a:r>
                  <a:rPr lang="el-GR" dirty="0"/>
                  <a:t>μ</a:t>
                </a:r>
                <a:r>
                  <a:rPr lang="en-US" dirty="0"/>
                  <a:t>m</a:t>
                </a:r>
                <a:r>
                  <a:rPr lang="en-US" baseline="30000" dirty="0"/>
                  <a:t>2</a:t>
                </a:r>
              </a:p>
              <a:p>
                <a:pPr marL="342900" indent="-342900">
                  <a:buAutoNum type="arabicParenR"/>
                </a:pP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418982" y="4355068"/>
                <a:ext cx="372218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2)</a:t>
                </a:r>
              </a:p>
              <a:p>
                <a:endParaRPr lang="en-US" dirty="0"/>
              </a:p>
            </p:txBody>
          </p:sp>
        </p:grpSp>
        <p:sp>
          <p:nvSpPr>
            <p:cNvPr id="42" name="Right Arrow 41"/>
            <p:cNvSpPr/>
            <p:nvPr/>
          </p:nvSpPr>
          <p:spPr>
            <a:xfrm>
              <a:off x="6479209" y="4514713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6479209" y="5045529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7200" y="3505200"/>
            <a:ext cx="8686800" cy="3352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257801" y="4191000"/>
            <a:ext cx="3124200" cy="9906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7"/>
          <a:stretch/>
        </p:blipFill>
        <p:spPr>
          <a:xfrm>
            <a:off x="3344815" y="1647723"/>
            <a:ext cx="2601315" cy="49054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6394" y="572457"/>
            <a:ext cx="5811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Backgrounds become important at high laser intensity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030524" y="3276601"/>
            <a:ext cx="16149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1"/>
          <p:cNvSpPr txBox="1">
            <a:spLocks/>
          </p:cNvSpPr>
          <p:nvPr/>
        </p:nvSpPr>
        <p:spPr>
          <a:xfrm>
            <a:off x="457200" y="5139448"/>
            <a:ext cx="2721425" cy="11851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Minimized by high-purity windows</a:t>
            </a:r>
          </a:p>
          <a:p>
            <a:r>
              <a:rPr lang="en-US" sz="1800" dirty="0" smtClean="0"/>
              <a:t>Only low tail is passed by filter</a:t>
            </a:r>
            <a:endParaRPr lang="en-US" sz="1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244892" y="2185132"/>
            <a:ext cx="2785632" cy="1978800"/>
            <a:chOff x="6129768" y="2438400"/>
            <a:chExt cx="2785632" cy="1978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68" y="2438400"/>
              <a:ext cx="2785632" cy="19788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7315200" y="2620861"/>
              <a:ext cx="2357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014609" y="2274333"/>
            <a:ext cx="3065070" cy="2348132"/>
            <a:chOff x="7868417" y="-32377"/>
            <a:chExt cx="3065070" cy="2348132"/>
          </a:xfrm>
        </p:grpSpPr>
        <p:sp>
          <p:nvSpPr>
            <p:cNvPr id="17" name="TextBox 16"/>
            <p:cNvSpPr txBox="1"/>
            <p:nvPr/>
          </p:nvSpPr>
          <p:spPr>
            <a:xfrm>
              <a:off x="7868417" y="-32377"/>
              <a:ext cx="30650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Surface Background Spectrum: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904657" y="336955"/>
              <a:ext cx="2785632" cy="1978800"/>
              <a:chOff x="304800" y="2438400"/>
              <a:chExt cx="2785632" cy="19788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" y="2438400"/>
                <a:ext cx="2785632" cy="1978800"/>
              </a:xfrm>
              <a:prstGeom prst="rect">
                <a:avLst/>
              </a:prstGeom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1466257" y="2590800"/>
                <a:ext cx="256305" cy="199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" name="Straight Arrow Connector 7"/>
          <p:cNvCxnSpPr/>
          <p:nvPr/>
        </p:nvCxnSpPr>
        <p:spPr>
          <a:xfrm>
            <a:off x="4687323" y="2508250"/>
            <a:ext cx="1363526" cy="4877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876800" y="4267472"/>
            <a:ext cx="1214077" cy="9903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754386" y="3201382"/>
            <a:ext cx="0" cy="103875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68324" y="4191001"/>
            <a:ext cx="2590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Broad and sharp emission from Cr</a:t>
            </a:r>
            <a:r>
              <a:rPr lang="en-US" i="1" baseline="30000" dirty="0" smtClean="0"/>
              <a:t>3+</a:t>
            </a:r>
            <a:r>
              <a:rPr lang="en-US" i="1" dirty="0" smtClean="0"/>
              <a:t> impurities in sapphire window</a:t>
            </a:r>
            <a:endParaRPr lang="en-US" i="1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963724" y="3434394"/>
            <a:ext cx="0" cy="805738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1184" y="1905001"/>
            <a:ext cx="290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Sapphire Emission Spectrum: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38199" y="2331721"/>
            <a:ext cx="457201" cy="152704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755105" y="2793860"/>
            <a:ext cx="457201" cy="152704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41982" y="2286217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Band-pass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F</a:t>
            </a:r>
            <a:r>
              <a:rPr lang="en-US" sz="1600" dirty="0" smtClean="0">
                <a:solidFill>
                  <a:srgbClr val="C00000"/>
                </a:solidFill>
              </a:rPr>
              <a:t>ilter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31148" y="2743201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Band-pass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F</a:t>
            </a:r>
            <a:r>
              <a:rPr lang="en-US" sz="1600" dirty="0" smtClean="0">
                <a:solidFill>
                  <a:srgbClr val="C00000"/>
                </a:solidFill>
              </a:rPr>
              <a:t>ilter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8" name="Content Placeholder 21"/>
          <p:cNvSpPr txBox="1">
            <a:spLocks/>
          </p:cNvSpPr>
          <p:nvPr/>
        </p:nvSpPr>
        <p:spPr>
          <a:xfrm>
            <a:off x="6023697" y="4765332"/>
            <a:ext cx="3055982" cy="10258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Dominant background</a:t>
            </a:r>
          </a:p>
          <a:p>
            <a:r>
              <a:rPr lang="en-US" sz="1800" dirty="0" smtClean="0"/>
              <a:t>Bleaches with laser exposure – can be reduced</a:t>
            </a:r>
            <a:endParaRPr lang="en-US" sz="1800" dirty="0"/>
          </a:p>
        </p:txBody>
      </p:sp>
      <p:sp>
        <p:nvSpPr>
          <p:cNvPr id="59" name="TextBox 58"/>
          <p:cNvSpPr txBox="1"/>
          <p:nvPr/>
        </p:nvSpPr>
        <p:spPr>
          <a:xfrm>
            <a:off x="3237450" y="939621"/>
            <a:ext cx="256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Image w/ 620-nm</a:t>
            </a:r>
          </a:p>
          <a:p>
            <a:pPr algn="ctr"/>
            <a:r>
              <a:rPr lang="en-US" i="1" dirty="0" smtClean="0"/>
              <a:t>band-pass filter:</a:t>
            </a:r>
            <a:endParaRPr lang="en-US" i="1" dirty="0"/>
          </a:p>
        </p:txBody>
      </p:sp>
      <p:sp>
        <p:nvSpPr>
          <p:cNvPr id="60" name="Slide Number Placeholder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8131" y="10180"/>
            <a:ext cx="5514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Bleaching of the Surface Background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592" y="990600"/>
            <a:ext cx="3334329" cy="3007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2087140"/>
            <a:ext cx="3217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Surface background counts during pre-bleaching process: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>
          <a:xfrm>
            <a:off x="6172200" y="3723620"/>
            <a:ext cx="1337559" cy="2829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>
          <a:xfrm>
            <a:off x="1976302" y="3723620"/>
            <a:ext cx="1337559" cy="28295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743200" y="1600200"/>
            <a:ext cx="609600" cy="2362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019801" y="3228320"/>
            <a:ext cx="533399" cy="734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52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553200" y="2366834"/>
            <a:ext cx="135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~5× reduced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67079" y="2667000"/>
            <a:ext cx="42623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Optimal conditions are determined:</a:t>
            </a:r>
          </a:p>
          <a:p>
            <a:r>
              <a:rPr lang="en-US" dirty="0" smtClean="0"/>
              <a:t>1)   Observe 619-nm peak w/ 570 nm laser</a:t>
            </a:r>
          </a:p>
          <a:p>
            <a:pPr marL="342900" indent="-342900">
              <a:buAutoNum type="arabicParenR" startAt="2"/>
            </a:pPr>
            <a:r>
              <a:rPr lang="en-US" dirty="0" smtClean="0"/>
              <a:t>Deposit at ~50 K, observe at 11 K</a:t>
            </a:r>
          </a:p>
          <a:p>
            <a:pPr marL="342900" indent="-342900">
              <a:buAutoNum type="arabicParenR" startAt="2"/>
            </a:pPr>
            <a:r>
              <a:rPr lang="en-US" dirty="0" smtClean="0"/>
              <a:t>Pre-bleach to lower surface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5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0200"/>
            <a:ext cx="7848600" cy="38677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</a:t>
            </a:r>
            <a:r>
              <a:rPr lang="en-US" baseline="30000" dirty="0" smtClean="0"/>
              <a:t>+</a:t>
            </a:r>
            <a:r>
              <a:rPr lang="en-US" dirty="0" smtClean="0"/>
              <a:t>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8404" y="5791200"/>
            <a:ext cx="334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Ba signal is clear over background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0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4371"/>
            <a:ext cx="7848600" cy="3859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</a:t>
            </a:r>
            <a:r>
              <a:rPr lang="en-US" baseline="30000" dirty="0" smtClean="0"/>
              <a:t>+</a:t>
            </a:r>
            <a:r>
              <a:rPr lang="en-US" dirty="0" smtClean="0"/>
              <a:t>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8404" y="5791200"/>
            <a:ext cx="334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Ba signal is clear over background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0200"/>
            <a:ext cx="7848600" cy="38677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</a:t>
            </a:r>
            <a:r>
              <a:rPr lang="en-US" baseline="30000" dirty="0" smtClean="0"/>
              <a:t>+</a:t>
            </a:r>
            <a:r>
              <a:rPr lang="en-US" dirty="0" smtClean="0"/>
              <a:t>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6832" y="5791200"/>
            <a:ext cx="428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Single-atom signal is distinguishable by eye!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44"/>
          <a:stretch/>
        </p:blipFill>
        <p:spPr>
          <a:xfrm>
            <a:off x="76200" y="1261667"/>
            <a:ext cx="5057862" cy="5596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38720" y="685800"/>
            <a:ext cx="58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619-nm signal vs. ions in laser for two different experiments: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14600" y="1221600"/>
            <a:ext cx="3129424" cy="3045600"/>
            <a:chOff x="2514600" y="1069200"/>
            <a:chExt cx="3129424" cy="3045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1069200"/>
              <a:ext cx="3129424" cy="30456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124200" y="1261667"/>
              <a:ext cx="251073" cy="262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67824" y="1221600"/>
            <a:ext cx="3129424" cy="3045600"/>
            <a:chOff x="5567824" y="1069200"/>
            <a:chExt cx="3129424" cy="3045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824" y="1069200"/>
              <a:ext cx="3129424" cy="30456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172200" y="1261667"/>
              <a:ext cx="228600" cy="262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150364" y="1030069"/>
            <a:ext cx="216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8.6 </a:t>
            </a:r>
            <a:r>
              <a:rPr lang="el-GR" dirty="0" smtClean="0">
                <a:solidFill>
                  <a:srgbClr val="C00000"/>
                </a:solidFill>
              </a:rPr>
              <a:t>μ</a:t>
            </a:r>
            <a:r>
              <a:rPr lang="en-US" dirty="0" smtClean="0">
                <a:solidFill>
                  <a:srgbClr val="C00000"/>
                </a:solidFill>
              </a:rPr>
              <a:t>m</a:t>
            </a:r>
            <a:r>
              <a:rPr lang="en-US" baseline="30000" dirty="0" smtClean="0">
                <a:solidFill>
                  <a:srgbClr val="C00000"/>
                </a:solidFill>
              </a:rPr>
              <a:t>2</a:t>
            </a:r>
            <a:r>
              <a:rPr lang="en-US" dirty="0" smtClean="0">
                <a:solidFill>
                  <a:srgbClr val="C00000"/>
                </a:solidFill>
              </a:rPr>
              <a:t> Laser Region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60-s Exposures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85482" y="1030069"/>
            <a:ext cx="210262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39 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  <a:r>
              <a:rPr lang="en-US" baseline="30000" dirty="0" smtClean="0"/>
              <a:t>2</a:t>
            </a:r>
            <a:r>
              <a:rPr lang="en-US" dirty="0" smtClean="0"/>
              <a:t> Laser Region</a:t>
            </a:r>
          </a:p>
          <a:p>
            <a:r>
              <a:rPr lang="en-US" dirty="0" smtClean="0"/>
              <a:t>3-s Exposures</a:t>
            </a:r>
            <a:endParaRPr lang="en-US" dirty="0"/>
          </a:p>
        </p:txBody>
      </p:sp>
      <p:sp>
        <p:nvSpPr>
          <p:cNvPr id="15" name="Content Placeholder 21"/>
          <p:cNvSpPr txBox="1">
            <a:spLocks/>
          </p:cNvSpPr>
          <p:nvPr/>
        </p:nvSpPr>
        <p:spPr>
          <a:xfrm>
            <a:off x="5134062" y="4643902"/>
            <a:ext cx="3933738" cy="16806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1500 ± 160 counts/mW from single atoms w/ </a:t>
            </a:r>
            <a:r>
              <a:rPr lang="en-US" sz="1800" dirty="0"/>
              <a:t>8.6 </a:t>
            </a:r>
            <a:r>
              <a:rPr lang="el-GR" sz="1800" dirty="0"/>
              <a:t>μ</a:t>
            </a:r>
            <a:r>
              <a:rPr lang="en-US" sz="1800" dirty="0"/>
              <a:t>m</a:t>
            </a:r>
            <a:r>
              <a:rPr lang="en-US" sz="1800" baseline="30000" dirty="0"/>
              <a:t>2</a:t>
            </a:r>
            <a:r>
              <a:rPr lang="en-US" sz="1800" dirty="0"/>
              <a:t> </a:t>
            </a:r>
            <a:r>
              <a:rPr lang="en-US" sz="1800" dirty="0" smtClean="0"/>
              <a:t>laser region, 60-s exposures</a:t>
            </a:r>
          </a:p>
          <a:p>
            <a:r>
              <a:rPr lang="en-US" sz="1800" dirty="0" smtClean="0"/>
              <a:t>Linear relationship rules out Ba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 molecule</a:t>
            </a:r>
            <a:endParaRPr lang="en-US" sz="1800" dirty="0"/>
          </a:p>
          <a:p>
            <a:endParaRPr lang="en-US" sz="1800" dirty="0" smtClean="0"/>
          </a:p>
        </p:txBody>
      </p:sp>
      <p:sp>
        <p:nvSpPr>
          <p:cNvPr id="17" name="Oval 16"/>
          <p:cNvSpPr/>
          <p:nvPr/>
        </p:nvSpPr>
        <p:spPr>
          <a:xfrm>
            <a:off x="3063240" y="3703320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456432" y="3352800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916936" y="3849624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81601" y="3338001"/>
            <a:ext cx="1753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0000FF"/>
                </a:solidFill>
              </a:rPr>
              <a:t>Images of blue points are shown</a:t>
            </a:r>
            <a:endParaRPr lang="en-US" sz="16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34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" r="1"/>
          <a:stretch/>
        </p:blipFill>
        <p:spPr>
          <a:xfrm>
            <a:off x="1837376" y="930587"/>
            <a:ext cx="5468870" cy="2693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35" y="4114800"/>
            <a:ext cx="4419600" cy="1751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7601" y="533400"/>
            <a:ext cx="616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No Ba signal after sample evaporation and re-deposit of Xe-only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00800" y="838200"/>
            <a:ext cx="0" cy="3971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925" y="3733800"/>
            <a:ext cx="25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</a:rPr>
              <a:t>Even in large Ba deposits: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8191" y="6172200"/>
            <a:ext cx="553805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Very important result for a Ba tagging cold probe in nEXO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2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64521" y="49237"/>
            <a:ext cx="6014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Next Step:  Scanned Images of Ba atoms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85" y="2356485"/>
            <a:ext cx="3377565" cy="1910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585" y="1905000"/>
            <a:ext cx="360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Scan laser by scanning focusing lens: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969156" y="2667000"/>
            <a:ext cx="3489044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61791" y="1905000"/>
            <a:ext cx="2903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camera exposure is for a position in a grid: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828800" y="3390900"/>
            <a:ext cx="381000" cy="1485900"/>
          </a:xfrm>
          <a:prstGeom prst="straightConnector1">
            <a:avLst/>
          </a:prstGeom>
          <a:ln w="381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520244" y="3810000"/>
            <a:ext cx="689556" cy="1066800"/>
          </a:xfrm>
          <a:prstGeom prst="straightConnector1">
            <a:avLst/>
          </a:prstGeom>
          <a:ln w="381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39839" y="4876800"/>
            <a:ext cx="217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translation stages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199632" y="3075432"/>
            <a:ext cx="201168" cy="201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596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162800" y="3709416"/>
            <a:ext cx="201168" cy="201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254000">
              <a:srgbClr val="FF0000">
                <a:alpha val="40000"/>
              </a:srgb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010400" y="3997817"/>
            <a:ext cx="178623" cy="5004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6317385" y="3311842"/>
            <a:ext cx="344778" cy="11864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21837" y="4648200"/>
            <a:ext cx="275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See peaks as laser moves over single atoms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3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14500"/>
            <a:ext cx="2833885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7498" y="76200"/>
            <a:ext cx="6703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Neutrinoless Double Beta Decay</a:t>
            </a:r>
            <a:r>
              <a:rPr lang="en-US" sz="3200" i="1" dirty="0" smtClean="0">
                <a:solidFill>
                  <a:srgbClr val="C00000"/>
                </a:solidFill>
              </a:rPr>
              <a:t> </a:t>
            </a:r>
            <a:r>
              <a:rPr lang="en-US" sz="3200" dirty="0" smtClean="0">
                <a:solidFill>
                  <a:srgbClr val="C00000"/>
                </a:solidFill>
              </a:rPr>
              <a:t>(0</a:t>
            </a:r>
            <a:r>
              <a:rPr lang="el-GR" sz="3200" dirty="0" smtClean="0">
                <a:solidFill>
                  <a:srgbClr val="C00000"/>
                </a:solidFill>
              </a:rPr>
              <a:t>νββ</a:t>
            </a:r>
            <a:r>
              <a:rPr lang="en-US" sz="3200" dirty="0" smtClean="0">
                <a:solidFill>
                  <a:srgbClr val="C00000"/>
                </a:solidFill>
              </a:rPr>
              <a:t>)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6" name="Content Placeholder 88"/>
          <p:cNvSpPr txBox="1">
            <a:spLocks/>
          </p:cNvSpPr>
          <p:nvPr/>
        </p:nvSpPr>
        <p:spPr>
          <a:xfrm>
            <a:off x="3900685" y="1295400"/>
            <a:ext cx="4786115" cy="38082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Observation would  demonstrate Majorana nature of neutrinos</a:t>
            </a:r>
          </a:p>
          <a:p>
            <a:r>
              <a:rPr lang="en-US" sz="2400" dirty="0" smtClean="0"/>
              <a:t>Violates lepton number conservation</a:t>
            </a:r>
          </a:p>
          <a:p>
            <a:r>
              <a:rPr lang="en-US" sz="2400" dirty="0" smtClean="0"/>
              <a:t>Could provide measurement of absolute neutrino mass: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-25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=[</m:t>
                    </m:r>
                    <m:sSubSup>
                      <m:sSubSupPr>
                        <m:ctrlP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i="1">
                            <a:latin typeface="Cambria Math"/>
                          </a:rPr>
                          <m:t>𝐺</m:t>
                        </m:r>
                      </m:e>
                      <m:sub/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ν</m:t>
                        </m:r>
                      </m:sup>
                    </m:sSubSup>
                  </m:oMath>
                </a14:m>
                <a:r>
                  <a:rPr lang="en-US" sz="2000" dirty="0" smtClean="0"/>
                  <a:t>(Q,Z)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𝑀</m:t>
                            </m:r>
                            <m:r>
                              <a:rPr lang="en-US" sz="2000" i="1" baseline="30000">
                                <a:latin typeface="Cambria Math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30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  ] </m:t>
                    </m:r>
                    <m:r>
                      <a:rPr lang="en-US" sz="2000" b="0" i="1" baseline="30000" smtClean="0">
                        <a:latin typeface="Cambria Math"/>
                      </a:rPr>
                      <m:t>¯</m:t>
                    </m:r>
                    <m:r>
                      <a:rPr lang="en-US" sz="2000" b="0" i="1" baseline="45000" smtClean="0">
                        <a:latin typeface="Cambria Math"/>
                      </a:rPr>
                      <m:t>1</m:t>
                    </m:r>
                  </m:oMath>
                </a14:m>
                <a:endParaRPr lang="en-US" sz="2000" baseline="4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blipFill rotWithShape="1">
                <a:blip r:embed="rId3"/>
                <a:stretch>
                  <a:fillRect b="-12658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44712" y="4258004"/>
                <a:ext cx="4237288" cy="923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where effective Majorana neutrino mass is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i="1" baseline="-25000">
                            <a:latin typeface="Cambria Math"/>
                          </a:rPr>
                          <m:t>ν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𝑈</m:t>
                        </m:r>
                        <m:r>
                          <a:rPr lang="en-US" i="1" baseline="-25000">
                            <a:latin typeface="Cambria Math"/>
                          </a:rPr>
                          <m:t>𝑒𝑖</m:t>
                        </m:r>
                        <m:r>
                          <a:rPr lang="en-US" i="1" baseline="30000">
                            <a:latin typeface="Cambria Math"/>
                          </a:rPr>
                          <m:t>2 </m:t>
                        </m:r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a:rPr lang="en-US" i="1" baseline="-2500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12" y="4258004"/>
                <a:ext cx="4237288" cy="923651"/>
              </a:xfrm>
              <a:prstGeom prst="rect">
                <a:avLst/>
              </a:prstGeom>
              <a:blipFill rotWithShape="1">
                <a:blip r:embed="rId4"/>
                <a:stretch>
                  <a:fillRect l="-1295" t="-18421" r="-144" b="-4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24400" y="4924282"/>
                <a:ext cx="4267201" cy="101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baseline="30000" smtClean="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b="0" i="1" baseline="30000" smtClean="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a known phase factor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i="1" baseline="3000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i="1" baseline="3000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the nuclear matrix element for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</m:oMath>
                </a14:m>
                <a:r>
                  <a:rPr lang="en-US" dirty="0" smtClean="0"/>
                  <a:t> is the half-life of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924282"/>
                <a:ext cx="4267201" cy="1019318"/>
              </a:xfrm>
              <a:prstGeom prst="rect">
                <a:avLst/>
              </a:prstGeom>
              <a:blipFill rotWithShape="1">
                <a:blip r:embed="rId5"/>
                <a:stretch>
                  <a:fillRect t="-2994" r="-571" b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0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61" y="3708633"/>
            <a:ext cx="2844561" cy="276836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4926706" y="3745123"/>
            <a:ext cx="4131900" cy="30366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56043" y="49237"/>
            <a:ext cx="503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First Attempts at Scanned Images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013433"/>
            <a:ext cx="2339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Step-to-step variation in surface BG competes w/ single-atom signal level: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550923"/>
            <a:ext cx="9144000" cy="2157657"/>
            <a:chOff x="0" y="550923"/>
            <a:chExt cx="9144000" cy="2157657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609600"/>
              <a:ext cx="9144000" cy="2098980"/>
              <a:chOff x="0" y="609600"/>
              <a:chExt cx="9144000" cy="209898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09600"/>
                <a:ext cx="2156061" cy="2098309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9739" y="609600"/>
                <a:ext cx="2156061" cy="2098309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00" y="610271"/>
                <a:ext cx="2156061" cy="209830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7939" y="609600"/>
                <a:ext cx="2156061" cy="2098309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152400" y="685800"/>
                <a:ext cx="304800" cy="38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514600" y="685800"/>
                <a:ext cx="228600" cy="38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800600" y="685800"/>
                <a:ext cx="228600" cy="38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239000" y="774342"/>
                <a:ext cx="228600" cy="38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18077" y="572457"/>
              <a:ext cx="1534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≤ 0.48 Ba/step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14900" y="550923"/>
              <a:ext cx="1534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≤ 0.63 Ba/step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47586" y="550923"/>
              <a:ext cx="1417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≤ 5.7 Ba/step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43200" y="572457"/>
              <a:ext cx="887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CC"/>
                  </a:solidFill>
                </a:rPr>
                <a:t>Xe-only</a:t>
              </a:r>
              <a:endParaRPr lang="en-US" dirty="0">
                <a:solidFill>
                  <a:srgbClr val="0000CC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625" y="3047931"/>
            <a:ext cx="311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Trend-line single-Ba signal level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810000" y="3417263"/>
            <a:ext cx="0" cy="39273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0487" y="3276600"/>
            <a:ext cx="1632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(10-s exposure)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926706" y="3745123"/>
            <a:ext cx="4131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Need to reduce surface background:</a:t>
            </a:r>
          </a:p>
          <a:p>
            <a:pPr marL="342900" indent="-342900">
              <a:buAutoNum type="arabicParenR"/>
            </a:pPr>
            <a:r>
              <a:rPr lang="en-US" dirty="0" smtClean="0"/>
              <a:t>Separation by fluorescence lifetimes</a:t>
            </a:r>
          </a:p>
          <a:p>
            <a:pPr marL="342900" indent="-342900">
              <a:buAutoNum type="arabicParenR"/>
            </a:pPr>
            <a:r>
              <a:rPr lang="en-US" dirty="0" smtClean="0"/>
              <a:t>Acid etching</a:t>
            </a:r>
          </a:p>
          <a:p>
            <a:pPr marL="342900" indent="-342900">
              <a:buAutoNum type="arabicParenR"/>
            </a:pPr>
            <a:r>
              <a:rPr lang="en-US" dirty="0" smtClean="0"/>
              <a:t>Synchronize laser gating w/ vibrations: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b="7379"/>
          <a:stretch/>
        </p:blipFill>
        <p:spPr>
          <a:xfrm>
            <a:off x="5643038" y="4964434"/>
            <a:ext cx="2586562" cy="16716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0" name="Oval 29"/>
          <p:cNvSpPr/>
          <p:nvPr/>
        </p:nvSpPr>
        <p:spPr>
          <a:xfrm rot="618575">
            <a:off x="7221898" y="5558845"/>
            <a:ext cx="876300" cy="739487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096000" y="5029200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×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4513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26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C</a:t>
            </a:r>
            <a:r>
              <a:rPr lang="en-US" dirty="0" smtClean="0">
                <a:solidFill>
                  <a:srgbClr val="0000CC"/>
                </a:solidFill>
              </a:rPr>
              <a:t>onclusions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Spectroscopy of Ba in SXe has been studied with attention to:</a:t>
            </a:r>
          </a:p>
          <a:p>
            <a:pPr lvl="2"/>
            <a:r>
              <a:rPr lang="en-US" dirty="0" smtClean="0"/>
              <a:t>Temperature history effects</a:t>
            </a:r>
          </a:p>
          <a:p>
            <a:pPr lvl="2"/>
            <a:r>
              <a:rPr lang="en-US" dirty="0" smtClean="0"/>
              <a:t>Bleaching</a:t>
            </a:r>
          </a:p>
          <a:p>
            <a:r>
              <a:rPr lang="en-US" dirty="0" smtClean="0"/>
              <a:t>Imaging of Ba in SXe w/ sensitivity to:</a:t>
            </a:r>
          </a:p>
          <a:p>
            <a:pPr lvl="2"/>
            <a:r>
              <a:rPr lang="en-US" dirty="0" smtClean="0"/>
              <a:t>~10</a:t>
            </a:r>
            <a:r>
              <a:rPr lang="en-US" baseline="30000" dirty="0" smtClean="0"/>
              <a:t>3</a:t>
            </a:r>
            <a:r>
              <a:rPr lang="en-US" dirty="0" smtClean="0"/>
              <a:t> atoms w/ 577- and 591-nm lines</a:t>
            </a:r>
          </a:p>
          <a:p>
            <a:pPr lvl="2"/>
            <a:r>
              <a:rPr lang="en-US" dirty="0" smtClean="0"/>
              <a:t>Single atoms w/ 619-nm line!</a:t>
            </a:r>
          </a:p>
          <a:p>
            <a:r>
              <a:rPr lang="en-US" dirty="0" smtClean="0"/>
              <a:t>Single-atom level sensitivity is a major step toward Ba tagging in nEXO, and the future of neutrino physics!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91000" y="2831812"/>
            <a:ext cx="908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Thx!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516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4103163" cy="23054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00" y="3200400"/>
            <a:ext cx="4043325" cy="2872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45697"/>
            <a:ext cx="4043325" cy="2872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4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3" y="2514600"/>
            <a:ext cx="4790484" cy="2773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3048000" cy="42198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661851"/>
            <a:ext cx="762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Currently underway in parallel, by Chris Chambers and Adam </a:t>
            </a:r>
            <a:r>
              <a:rPr lang="en-US" sz="2000" dirty="0" err="1" smtClean="0"/>
              <a:t>Craycraft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956308" y="76200"/>
            <a:ext cx="5080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Ion Extraction from Liquid Xenon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1" y="6019800"/>
            <a:ext cx="182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Liquid Xenon Cell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92977" y="60198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914736" y="5288518"/>
            <a:ext cx="1041572" cy="73128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09800" y="5105400"/>
            <a:ext cx="838200" cy="8991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 rot="20838433">
            <a:off x="2495945" y="4633866"/>
            <a:ext cx="1508877" cy="4572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82969" y="2057400"/>
            <a:ext cx="157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Barium Source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19050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93978" y="2455307"/>
            <a:ext cx="520786" cy="8212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715000" y="2302754"/>
            <a:ext cx="800887" cy="8214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0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1981200"/>
            <a:ext cx="567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9.9 events in 2 sigma is consistent w/ null at 1.2 sigma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1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00200"/>
            <a:ext cx="5076799" cy="33578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0" y="906011"/>
            <a:ext cx="30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Backgrounds vs. Temperature: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1200"/>
            <a:ext cx="4337957" cy="286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43" y="1987492"/>
            <a:ext cx="4337957" cy="286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04833" y="1059809"/>
            <a:ext cx="202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Cryostat Vibrations: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38200"/>
            <a:ext cx="7096125" cy="50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3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80" y="1485628"/>
            <a:ext cx="5839640" cy="388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7185" y="7351"/>
            <a:ext cx="3176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Search for 0</a:t>
            </a:r>
            <a:r>
              <a:rPr lang="el-GR" sz="3600" dirty="0" smtClean="0"/>
              <a:t>νββ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69485"/>
            <a:ext cx="4645170" cy="2970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4594" y="1273512"/>
            <a:ext cx="222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Energy Spectrum Signature</a:t>
            </a:r>
            <a:endParaRPr lang="en-US" sz="1400" b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772233" y="2229615"/>
            <a:ext cx="1738646" cy="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8079" y="4358964"/>
            <a:ext cx="3066515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-</a:t>
            </a:r>
            <a:r>
              <a:rPr lang="en-US" sz="1600" dirty="0"/>
              <a:t> Predicted </a:t>
            </a:r>
            <a:r>
              <a:rPr lang="en-US" sz="1600" dirty="0" smtClean="0"/>
              <a:t>by Standard Model</a:t>
            </a:r>
          </a:p>
          <a:p>
            <a:r>
              <a:rPr lang="en-US" sz="1600" b="1" dirty="0"/>
              <a:t>-</a:t>
            </a:r>
            <a:r>
              <a:rPr lang="en-US" sz="1600" dirty="0"/>
              <a:t> Observed </a:t>
            </a:r>
            <a:r>
              <a:rPr lang="en-US" sz="1600" dirty="0" smtClean="0"/>
              <a:t>in many isotopes,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including Xe</a:t>
            </a:r>
            <a:r>
              <a:rPr lang="en-US" sz="1600" baseline="30000" dirty="0" smtClean="0"/>
              <a:t>136</a:t>
            </a:r>
            <a:r>
              <a:rPr lang="en-US" sz="1600" dirty="0" smtClean="0"/>
              <a:t> in EXO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and KamLAND ZEN</a:t>
            </a:r>
            <a:endParaRPr lang="en-US" sz="16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448781" y="3189401"/>
            <a:ext cx="2223754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498" y="1833266"/>
            <a:ext cx="1901887" cy="2301282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487608" y="5018201"/>
            <a:ext cx="3518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Very</a:t>
            </a:r>
            <a:r>
              <a:rPr lang="en-US" dirty="0" smtClean="0"/>
              <a:t> rare decay</a:t>
            </a:r>
          </a:p>
          <a:p>
            <a:r>
              <a:rPr lang="en-US" b="1" i="1" dirty="0" smtClean="0">
                <a:solidFill>
                  <a:srgbClr val="C00000"/>
                </a:solidFill>
              </a:rPr>
              <a:t>Very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low backgrounds are required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186873" y="5365673"/>
            <a:ext cx="304800" cy="1916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60658" y="137160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l-GR" sz="2400" dirty="0" smtClean="0">
                <a:solidFill>
                  <a:srgbClr val="FF0000"/>
                </a:solidFill>
              </a:rPr>
              <a:t>νββ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745" y="137160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CC"/>
                </a:solidFill>
              </a:rPr>
              <a:t>2</a:t>
            </a:r>
            <a:r>
              <a:rPr lang="el-GR" sz="2400" dirty="0" smtClean="0">
                <a:solidFill>
                  <a:srgbClr val="0000CC"/>
                </a:solidFill>
              </a:rPr>
              <a:t>νββ</a:t>
            </a:r>
            <a:endParaRPr lang="en-US" sz="2400" dirty="0">
              <a:solidFill>
                <a:srgbClr val="0000CC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81001" y="1829497"/>
            <a:ext cx="1905000" cy="2305050"/>
            <a:chOff x="381001" y="1829497"/>
            <a:chExt cx="1905000" cy="23050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1" y="1829497"/>
              <a:ext cx="1905000" cy="2305050"/>
            </a:xfrm>
            <a:prstGeom prst="rect">
              <a:avLst/>
            </a:prstGeom>
            <a:ln w="31750">
              <a:solidFill>
                <a:srgbClr val="0000CC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2034451" y="297889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e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34451" y="266223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344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24" y="0"/>
            <a:ext cx="7046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8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391848" cy="23876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67794" y="2469153"/>
            <a:ext cx="4504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7030A0"/>
                </a:solidFill>
              </a:rPr>
              <a:t>2012 Review by K. Nakamura, U. Tokyo, S.T. </a:t>
            </a:r>
            <a:r>
              <a:rPr lang="en-US" sz="1600" i="1" dirty="0" err="1" smtClean="0">
                <a:solidFill>
                  <a:srgbClr val="7030A0"/>
                </a:solidFill>
              </a:rPr>
              <a:t>Petcov</a:t>
            </a:r>
            <a:endParaRPr lang="en-US" sz="1600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06" y="2819400"/>
            <a:ext cx="6001588" cy="402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5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3" y="0"/>
            <a:ext cx="7359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0453" y="23664"/>
            <a:ext cx="2366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3FCC"/>
                </a:solidFill>
              </a:rPr>
              <a:t>EXO-200</a:t>
            </a:r>
            <a:endParaRPr lang="en-US" sz="4000" dirty="0">
              <a:solidFill>
                <a:srgbClr val="003FC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7304"/>
            <a:ext cx="35560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80" y="3712394"/>
            <a:ext cx="3915760" cy="2936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0900"/>
            <a:ext cx="2971800" cy="29718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Oval 8"/>
          <p:cNvSpPr/>
          <p:nvPr/>
        </p:nvSpPr>
        <p:spPr>
          <a:xfrm>
            <a:off x="7154979" y="2148734"/>
            <a:ext cx="243943" cy="2342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66709" y="377607"/>
            <a:ext cx="1547065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WIPP salt mine</a:t>
            </a:r>
          </a:p>
          <a:p>
            <a:r>
              <a:rPr lang="en-US" sz="1400" dirty="0" smtClean="0"/>
              <a:t>near Carlsbad, NM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88631" y="1856347"/>
            <a:ext cx="458492" cy="292387"/>
          </a:xfrm>
          <a:prstGeom prst="straightConnector1">
            <a:avLst/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363" y="1840738"/>
            <a:ext cx="581623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~170-kg. liquid Xe (LXe) time projection chamber (TPC), enriched to ~80.6% Xe</a:t>
            </a:r>
            <a:r>
              <a:rPr lang="en-US" baseline="30000" dirty="0" smtClean="0"/>
              <a:t>136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operates in class 100 cleanroom, 2,150 ft. underground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77" y="3477972"/>
            <a:ext cx="356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TPC installation into copper cryostat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First phase of Enriched Xenon Observatory,</a:t>
                </a:r>
              </a:p>
              <a:p>
                <a:r>
                  <a:rPr lang="en-US" dirty="0" smtClean="0"/>
                  <a:t>for the search for </a:t>
                </a:r>
                <a:r>
                  <a:rPr lang="en-US" dirty="0"/>
                  <a:t>0</a:t>
                </a:r>
                <a:r>
                  <a:rPr lang="el-GR" dirty="0"/>
                  <a:t>νββ</a:t>
                </a:r>
                <a:r>
                  <a:rPr lang="en-US" dirty="0"/>
                  <a:t> </a:t>
                </a:r>
                <a:r>
                  <a:rPr lang="en-US" dirty="0" smtClean="0"/>
                  <a:t>mode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++ 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6571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1302" t="-3311" r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43" y="1493520"/>
            <a:ext cx="5934957" cy="4451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r="11164"/>
          <a:stretch/>
        </p:blipFill>
        <p:spPr>
          <a:xfrm>
            <a:off x="-32658" y="1874520"/>
            <a:ext cx="3396343" cy="3437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4664" y="76200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EXO-200 Time Projection Chamber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669" y="1262687"/>
            <a:ext cx="178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Cathode grid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40904" y="1661160"/>
            <a:ext cx="392696" cy="85344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219200" y="4343400"/>
            <a:ext cx="295464" cy="12192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33600" y="4343400"/>
            <a:ext cx="3234617" cy="13716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14" y="5556069"/>
            <a:ext cx="4032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Detection plane for </a:t>
            </a:r>
          </a:p>
          <a:p>
            <a:r>
              <a:rPr lang="en-US" dirty="0" smtClean="0"/>
              <a:t>charge (wires) and scintillation </a:t>
            </a:r>
          </a:p>
          <a:p>
            <a:r>
              <a:rPr lang="en-US" dirty="0" smtClean="0"/>
              <a:t>(APDs) from decay events in the LXe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252052</TotalTime>
  <Words>2832</Words>
  <Application>Microsoft Office PowerPoint</Application>
  <PresentationFormat>On-screen Show (4:3)</PresentationFormat>
  <Paragraphs>601</Paragraphs>
  <Slides>72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Barium Tagging  in Solid Xenon for nEXO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Barium Tagging  for the Enriched Xenon Observatory (EXO)</dc:title>
  <dc:creator>Barium</dc:creator>
  <cp:lastModifiedBy>waltmon</cp:lastModifiedBy>
  <cp:revision>1872</cp:revision>
  <dcterms:created xsi:type="dcterms:W3CDTF">2012-10-02T17:04:30Z</dcterms:created>
  <dcterms:modified xsi:type="dcterms:W3CDTF">2015-12-06T05:13:08Z</dcterms:modified>
</cp:coreProperties>
</file>